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1"/>
  </p:notesMasterIdLst>
  <p:handoutMasterIdLst>
    <p:handoutMasterId r:id="rId72"/>
  </p:handoutMasterIdLst>
  <p:sldIdLst>
    <p:sldId id="256" r:id="rId2"/>
    <p:sldId id="307" r:id="rId3"/>
    <p:sldId id="381" r:id="rId4"/>
    <p:sldId id="382" r:id="rId5"/>
    <p:sldId id="380" r:id="rId6"/>
    <p:sldId id="308" r:id="rId7"/>
    <p:sldId id="306" r:id="rId8"/>
    <p:sldId id="284" r:id="rId9"/>
    <p:sldId id="285" r:id="rId10"/>
    <p:sldId id="257" r:id="rId11"/>
    <p:sldId id="354" r:id="rId12"/>
    <p:sldId id="355" r:id="rId13"/>
    <p:sldId id="356" r:id="rId14"/>
    <p:sldId id="357" r:id="rId15"/>
    <p:sldId id="375" r:id="rId16"/>
    <p:sldId id="376" r:id="rId17"/>
    <p:sldId id="377" r:id="rId18"/>
    <p:sldId id="378" r:id="rId19"/>
    <p:sldId id="379" r:id="rId20"/>
    <p:sldId id="353" r:id="rId21"/>
    <p:sldId id="310" r:id="rId22"/>
    <p:sldId id="294" r:id="rId23"/>
    <p:sldId id="358" r:id="rId24"/>
    <p:sldId id="259" r:id="rId25"/>
    <p:sldId id="288" r:id="rId26"/>
    <p:sldId id="295" r:id="rId27"/>
    <p:sldId id="260" r:id="rId28"/>
    <p:sldId id="289" r:id="rId29"/>
    <p:sldId id="296" r:id="rId30"/>
    <p:sldId id="261" r:id="rId31"/>
    <p:sldId id="290" r:id="rId32"/>
    <p:sldId id="300" r:id="rId33"/>
    <p:sldId id="302" r:id="rId34"/>
    <p:sldId id="291" r:id="rId35"/>
    <p:sldId id="311" r:id="rId36"/>
    <p:sldId id="263" r:id="rId37"/>
    <p:sldId id="364" r:id="rId38"/>
    <p:sldId id="365" r:id="rId39"/>
    <p:sldId id="366" r:id="rId40"/>
    <p:sldId id="367" r:id="rId41"/>
    <p:sldId id="368" r:id="rId42"/>
    <p:sldId id="369" r:id="rId43"/>
    <p:sldId id="370" r:id="rId44"/>
    <p:sldId id="371" r:id="rId45"/>
    <p:sldId id="372" r:id="rId46"/>
    <p:sldId id="373" r:id="rId47"/>
    <p:sldId id="374" r:id="rId48"/>
    <p:sldId id="359" r:id="rId49"/>
    <p:sldId id="360" r:id="rId50"/>
    <p:sldId id="361" r:id="rId51"/>
    <p:sldId id="362" r:id="rId52"/>
    <p:sldId id="363" r:id="rId53"/>
    <p:sldId id="312" r:id="rId54"/>
    <p:sldId id="321" r:id="rId55"/>
    <p:sldId id="268" r:id="rId56"/>
    <p:sldId id="269" r:id="rId57"/>
    <p:sldId id="271" r:id="rId58"/>
    <p:sldId id="272" r:id="rId59"/>
    <p:sldId id="320" r:id="rId60"/>
    <p:sldId id="383" r:id="rId61"/>
    <p:sldId id="384" r:id="rId62"/>
    <p:sldId id="391" r:id="rId63"/>
    <p:sldId id="392" r:id="rId64"/>
    <p:sldId id="385" r:id="rId65"/>
    <p:sldId id="386" r:id="rId66"/>
    <p:sldId id="387" r:id="rId67"/>
    <p:sldId id="388" r:id="rId68"/>
    <p:sldId id="389" r:id="rId69"/>
    <p:sldId id="390" r:id="rId70"/>
  </p:sldIdLst>
  <p:sldSz cx="9144000" cy="5143500" type="screen16x9"/>
  <p:notesSz cx="9926638" cy="6797675"/>
  <p:defaultTextStyle>
    <a:defPPr>
      <a:defRPr lang="es-E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  <a:srgbClr val="0000FF"/>
    <a:srgbClr val="CC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02" d="100"/>
          <a:sy n="102" d="100"/>
        </p:scale>
        <p:origin x="-420" y="24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quarter" idx="1"/>
          </p:nvPr>
        </p:nvSpPr>
        <p:spPr>
          <a:xfrm>
            <a:off x="5622799" y="0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202386-D584-4C7C-8DB3-3202AD955520}" type="datetimeFigureOut">
              <a:rPr lang="es-ES" smtClean="0"/>
              <a:pPr/>
              <a:t>31/10/2014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2"/>
          </p:nvPr>
        </p:nvSpPr>
        <p:spPr>
          <a:xfrm>
            <a:off x="1" y="6456611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3"/>
          </p:nvPr>
        </p:nvSpPr>
        <p:spPr>
          <a:xfrm>
            <a:off x="5622799" y="6456611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0BD8DF-D5CE-49BE-AF4F-130DF1BD10FF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7574758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2125" cy="339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5622925" y="0"/>
            <a:ext cx="4302125" cy="339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79F875-CCD9-468B-B16B-3607032803F7}" type="datetimeFigureOut">
              <a:rPr lang="es-ES" smtClean="0"/>
              <a:pPr/>
              <a:t>31/10/2014</a:t>
            </a:fld>
            <a:endParaRPr lang="es-ES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2697163" y="509588"/>
            <a:ext cx="4532312" cy="25495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992188" y="3228975"/>
            <a:ext cx="7942262" cy="30591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6456363"/>
            <a:ext cx="4302125" cy="339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5622925" y="6456363"/>
            <a:ext cx="4302125" cy="339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0D9866-786E-412D-8C43-780C4A4A1644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922450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0D9866-786E-412D-8C43-780C4A4A1644}" type="slidenum">
              <a:rPr lang="es-ES" smtClean="0"/>
              <a:pPr/>
              <a:t>33</a:t>
            </a:fld>
            <a:endParaRPr lang="es-E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A7FAAD-7CB2-47EB-B7A2-DEED5C7D6613}" type="datetimeFigureOut">
              <a:rPr lang="es-ES"/>
              <a:pPr>
                <a:defRPr/>
              </a:pPr>
              <a:t>31/10/2014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172053-EC13-4E65-A04A-C7D7110076CE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05EDE7-6831-44D5-856C-8123238A74BE}" type="datetimeFigureOut">
              <a:rPr lang="es-ES"/>
              <a:pPr>
                <a:defRPr/>
              </a:pPr>
              <a:t>31/10/2014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A72875-38B7-43C3-AB54-D851B242FBF9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BB29B9-FB0B-4990-96FC-B7090C8D0086}" type="datetimeFigureOut">
              <a:rPr lang="es-ES"/>
              <a:pPr>
                <a:defRPr/>
              </a:pPr>
              <a:t>31/10/2014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70058D-77B5-455D-860D-7765ED141A26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48D4C1-7CA3-41A9-BFBF-A497091A3578}" type="datetimeFigureOut">
              <a:rPr lang="es-ES"/>
              <a:pPr>
                <a:defRPr/>
              </a:pPr>
              <a:t>31/10/2014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4C374B-1C17-4DC1-BF3E-380E5B21AA6B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2855D0-C5AF-45DC-844C-8295D4D64350}" type="datetimeFigureOut">
              <a:rPr lang="es-ES"/>
              <a:pPr>
                <a:defRPr/>
              </a:pPr>
              <a:t>31/10/2014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5A757F-95D8-4B85-B169-14B141423D7A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84E0C3-626D-465E-8294-93F1AF6D44F9}" type="datetimeFigureOut">
              <a:rPr lang="es-ES"/>
              <a:pPr>
                <a:defRPr/>
              </a:pPr>
              <a:t>31/10/2014</a:t>
            </a:fld>
            <a:endParaRPr lang="es-ES"/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DC4A04-D7BA-4512-8459-310DB6B0891D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BC1235-BCCE-40E8-ACFE-210ADBDFCAB3}" type="datetimeFigureOut">
              <a:rPr lang="es-ES"/>
              <a:pPr>
                <a:defRPr/>
              </a:pPr>
              <a:t>31/10/2014</a:t>
            </a:fld>
            <a:endParaRPr lang="es-ES"/>
          </a:p>
        </p:txBody>
      </p:sp>
      <p:sp>
        <p:nvSpPr>
          <p:cNvPr id="8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B34021-1C0A-444D-910B-1F53B89B84B9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8DD5CA-84C7-45F5-B800-DBC6142B5EF4}" type="datetimeFigureOut">
              <a:rPr lang="es-ES"/>
              <a:pPr>
                <a:defRPr/>
              </a:pPr>
              <a:t>31/10/2014</a:t>
            </a:fld>
            <a:endParaRPr lang="es-ES"/>
          </a:p>
        </p:txBody>
      </p:sp>
      <p:sp>
        <p:nvSpPr>
          <p:cNvPr id="4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AEE80E-A594-4747-A633-0D7D60515624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342B85-3474-40E0-A32A-BA131A39AE15}" type="datetimeFigureOut">
              <a:rPr lang="es-ES"/>
              <a:pPr>
                <a:defRPr/>
              </a:pPr>
              <a:t>31/10/2014</a:t>
            </a:fld>
            <a:endParaRPr lang="es-ES"/>
          </a:p>
        </p:txBody>
      </p:sp>
      <p:sp>
        <p:nvSpPr>
          <p:cNvPr id="3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9B6654-D6D3-4923-8492-FB2936A1884B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C1C984-43CF-4A28-869C-08FD50AD379C}" type="datetimeFigureOut">
              <a:rPr lang="es-ES"/>
              <a:pPr>
                <a:defRPr/>
              </a:pPr>
              <a:t>31/10/2014</a:t>
            </a:fld>
            <a:endParaRPr lang="es-ES"/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C3294A-F1AA-449C-9E59-CFAB86A5C832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A97CA3-246A-41DA-8317-28D47CA3F3F7}" type="datetimeFigureOut">
              <a:rPr lang="es-ES"/>
              <a:pPr>
                <a:defRPr/>
              </a:pPr>
              <a:t>31/10/2014</a:t>
            </a:fld>
            <a:endParaRPr lang="es-ES"/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B5B74F-BC8C-47D3-8DF7-EC1F486CBEDF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1 Marcador de título"/>
          <p:cNvSpPr>
            <a:spLocks noGrp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título del patrón</a:t>
            </a:r>
          </a:p>
        </p:txBody>
      </p:sp>
      <p:sp>
        <p:nvSpPr>
          <p:cNvPr id="1027" name="2 Marcador de texto"/>
          <p:cNvSpPr>
            <a:spLocks noGrp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DE6AB79-8526-4FDD-BF7C-A45C32521C64}" type="datetimeFigureOut">
              <a:rPr lang="es-ES"/>
              <a:pPr>
                <a:defRPr/>
              </a:pPr>
              <a:t>31/10/2014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86C5945-A730-4858-B76A-C43B4A5B74C8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7" Type="http://schemas.openxmlformats.org/officeDocument/2006/relationships/image" Target="../media/image64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3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5 Imagen" descr="Presentacion_Catecismo_Diocesis.jpg"/>
          <p:cNvPicPr>
            <a:picLocks noChangeAspect="1"/>
          </p:cNvPicPr>
          <p:nvPr/>
        </p:nvPicPr>
        <p:blipFill>
          <a:blip r:embed="rId2" cstate="print"/>
          <a:srcRect b="33562"/>
          <a:stretch>
            <a:fillRect/>
          </a:stretch>
        </p:blipFill>
        <p:spPr>
          <a:xfrm>
            <a:off x="1475656" y="72008"/>
            <a:ext cx="6084168" cy="494801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 Rectángulo"/>
          <p:cNvSpPr/>
          <p:nvPr/>
        </p:nvSpPr>
        <p:spPr>
          <a:xfrm>
            <a:off x="467544" y="483518"/>
            <a:ext cx="8135937" cy="3139321"/>
          </a:xfrm>
          <a:prstGeom prst="rect">
            <a:avLst/>
          </a:prstGeom>
          <a:blipFill>
            <a:blip r:embed="rId2" cstate="print"/>
            <a:tile tx="0" ty="0" sx="100000" sy="100000" flip="none" algn="tl"/>
          </a:blipFill>
          <a:ln>
            <a:solidFill>
              <a:schemeClr val="tx1"/>
            </a:solidFill>
          </a:ln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6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Características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6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del catecismo Testigos del Señor</a:t>
            </a:r>
            <a:endParaRPr lang="es-ES" sz="6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323851" y="141685"/>
            <a:ext cx="8569325" cy="4370427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5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Características generales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s-E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s-ES" sz="40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Finalidad del catecismo:</a:t>
            </a:r>
          </a:p>
          <a:p>
            <a:pPr lvl="1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s-ES" sz="2800" b="1" dirty="0" smtClean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profundización</a:t>
            </a:r>
            <a:r>
              <a:rPr lang="es-ES" sz="28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 </a:t>
            </a:r>
            <a:r>
              <a:rPr lang="es-E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en la fe </a:t>
            </a:r>
            <a:r>
              <a:rPr lang="es-ES" sz="28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recibida</a:t>
            </a:r>
          </a:p>
          <a:p>
            <a:pPr lvl="1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s-ES" sz="2800" b="1" dirty="0" smtClean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crecimiento</a:t>
            </a:r>
            <a:r>
              <a:rPr lang="es-ES" sz="28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 </a:t>
            </a:r>
            <a:r>
              <a:rPr lang="es-E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en la vida cristiana por el </a:t>
            </a:r>
            <a:r>
              <a:rPr lang="es-E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encuentro con Jesucristo</a:t>
            </a:r>
            <a:r>
              <a:rPr lang="es-ES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 </a:t>
            </a:r>
            <a:r>
              <a:rPr lang="es-ES" sz="36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 </a:t>
            </a:r>
            <a:endParaRPr lang="es-ES" sz="2800" b="1" dirty="0" smtClean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  <a:p>
            <a:pPr lvl="1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s-ES" sz="2800" b="1" dirty="0" smtClean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vinculación</a:t>
            </a:r>
            <a:r>
              <a:rPr lang="es-ES" sz="28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 </a:t>
            </a:r>
            <a:r>
              <a:rPr lang="es-E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a la vida de la </a:t>
            </a:r>
            <a:r>
              <a:rPr lang="es-ES" sz="28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Iglesia</a:t>
            </a:r>
          </a:p>
          <a:p>
            <a:pPr lvl="1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s-ES" sz="28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para </a:t>
            </a:r>
            <a:r>
              <a:rPr lang="es-ES" sz="2800" b="1" dirty="0" smtClean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ser testigos del Señor</a:t>
            </a:r>
            <a:r>
              <a:rPr lang="es-ES" sz="28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 en medio del mundo</a:t>
            </a:r>
            <a:endParaRPr lang="es-ES" sz="28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323528" y="195486"/>
            <a:ext cx="8569325" cy="44501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5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Características generales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s-E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s-ES" sz="40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Pedagogía del catecismo:</a:t>
            </a:r>
          </a:p>
          <a:p>
            <a:pPr lvl="1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s-ES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Pedagogía de la fe</a:t>
            </a:r>
            <a:r>
              <a:rPr lang="es-ES" sz="28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 al estilo de Dios: Se aprende leyendo la </a:t>
            </a:r>
            <a:r>
              <a:rPr lang="es-ES" sz="3600" b="1" dirty="0" smtClean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PALABRA DE DIOS</a:t>
            </a:r>
            <a:endParaRPr lang="es-ES" sz="2800" b="1" dirty="0" smtClean="0">
              <a:solidFill>
                <a:srgbClr val="FF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  <a:p>
            <a:pPr lvl="1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s-ES" sz="28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Pedagogía </a:t>
            </a:r>
            <a:r>
              <a:rPr lang="es-ES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mistagógica</a:t>
            </a:r>
            <a:r>
              <a:rPr lang="es-ES" sz="28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: profundización </a:t>
            </a:r>
            <a:r>
              <a:rPr lang="es-E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en el misterio de Cristo y en los sacramentos </a:t>
            </a:r>
            <a:r>
              <a:rPr lang="es-ES" sz="28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recibidos (especialmente en la </a:t>
            </a:r>
            <a:r>
              <a:rPr lang="es-ES" sz="3600" b="1" dirty="0" smtClean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EUCARISTÍA</a:t>
            </a:r>
            <a:r>
              <a:rPr lang="es-ES" sz="28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)</a:t>
            </a:r>
            <a:endParaRPr lang="es-ES" sz="28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323851" y="141685"/>
            <a:ext cx="8569325" cy="4370427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5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Características generales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s-E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s-ES" sz="40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Inspiración del catecismo</a:t>
            </a:r>
            <a:r>
              <a:rPr lang="es-ES" sz="36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: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es-ES" sz="3600" b="1" dirty="0" smtClean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  <a:p>
            <a:pPr lvl="1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s-ES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VIGILIA PASCUAL</a:t>
            </a:r>
            <a:endParaRPr lang="es-ES" sz="3600" b="1" dirty="0" smtClean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  <a:p>
            <a:pPr lvl="3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s-E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donde la Iglesia celebra lo nuclear de la vida </a:t>
            </a:r>
            <a:r>
              <a:rPr lang="es-ES" sz="28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cristiana: Lo que </a:t>
            </a:r>
            <a:r>
              <a:rPr lang="es-E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la Iglesia </a:t>
            </a:r>
            <a:r>
              <a:rPr lang="es-ES" sz="2800" b="1" u="sng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cree</a:t>
            </a:r>
            <a:r>
              <a:rPr lang="es-E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, </a:t>
            </a:r>
            <a:r>
              <a:rPr lang="es-ES" sz="2800" b="1" u="sng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celebra</a:t>
            </a:r>
            <a:r>
              <a:rPr lang="es-E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, </a:t>
            </a:r>
            <a:r>
              <a:rPr lang="es-ES" sz="2800" b="1" u="sng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vive</a:t>
            </a:r>
            <a:r>
              <a:rPr lang="es-ES" sz="28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 </a:t>
            </a:r>
            <a:r>
              <a:rPr lang="es-E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y </a:t>
            </a:r>
            <a:r>
              <a:rPr lang="es-ES" sz="2800" b="1" u="sng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ora</a:t>
            </a:r>
            <a:r>
              <a:rPr lang="es-ES" sz="28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 </a:t>
            </a:r>
            <a:r>
              <a:rPr lang="es-E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en su caminar hacia la Pascua eterna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179512" y="0"/>
            <a:ext cx="8856984" cy="48628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5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Características específicas</a:t>
            </a:r>
          </a:p>
          <a:p>
            <a:pPr lvl="1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s-ES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Centrado </a:t>
            </a:r>
            <a:r>
              <a:rPr lang="es-ES" sz="32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en la </a:t>
            </a:r>
            <a:r>
              <a:rPr lang="es-ES" sz="3200" b="1" dirty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Historia de la Salvación</a:t>
            </a:r>
          </a:p>
          <a:p>
            <a:pPr lvl="1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s-ES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Inspirado </a:t>
            </a:r>
            <a:r>
              <a:rPr lang="es-ES" sz="32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en el </a:t>
            </a:r>
            <a:r>
              <a:rPr lang="es-ES" sz="3200" b="1" dirty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misterio de Cristo </a:t>
            </a:r>
            <a:r>
              <a:rPr lang="es-ES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(celebrado en la Vigilia </a:t>
            </a:r>
            <a:r>
              <a:rPr lang="es-ES" sz="32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pascual)</a:t>
            </a:r>
          </a:p>
          <a:p>
            <a:pPr lvl="1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s-ES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En línea </a:t>
            </a:r>
            <a:r>
              <a:rPr lang="es-ES" sz="32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con el </a:t>
            </a:r>
            <a:r>
              <a:rPr lang="es-ES" sz="3200" b="1" dirty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Catecismo de la Iglesia Católica</a:t>
            </a:r>
          </a:p>
          <a:p>
            <a:pPr lvl="1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s-ES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En </a:t>
            </a:r>
            <a:r>
              <a:rPr lang="es-ES" sz="32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continuidad con el </a:t>
            </a:r>
            <a:r>
              <a:rPr lang="es-ES" sz="3200" b="1" dirty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C</a:t>
            </a:r>
            <a:r>
              <a:rPr lang="es-ES" sz="3200" b="1" dirty="0" smtClean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atecismo </a:t>
            </a:r>
            <a:r>
              <a:rPr lang="es-ES" sz="3200" b="1" dirty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Jesús es el Señor</a:t>
            </a:r>
            <a:r>
              <a:rPr lang="es-ES" sz="32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: nuevos </a:t>
            </a:r>
            <a:r>
              <a:rPr lang="es-ES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contenidos</a:t>
            </a:r>
          </a:p>
          <a:p>
            <a:pPr lvl="1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s-ES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Adaptado a los </a:t>
            </a:r>
            <a:r>
              <a:rPr lang="es-ES" sz="3200" b="1" dirty="0" smtClean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destinatarios</a:t>
            </a:r>
            <a:endParaRPr lang="es-ES" sz="3200" b="1" dirty="0">
              <a:solidFill>
                <a:srgbClr val="FF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  <a:p>
            <a:pPr lvl="1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s-ES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En </a:t>
            </a:r>
            <a:r>
              <a:rPr lang="es-ES" sz="32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el camino de </a:t>
            </a:r>
            <a:r>
              <a:rPr lang="es-ES" sz="3200" b="1" dirty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la </a:t>
            </a:r>
            <a:r>
              <a:rPr lang="es-ES" sz="3200" b="1" dirty="0" smtClean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belleza</a:t>
            </a:r>
            <a:endParaRPr lang="es-ES" sz="3600" b="1" dirty="0" smtClean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Imagen" descr="Testigos02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4876006" cy="4876006"/>
          </a:xfrm>
          <a:prstGeom prst="rect">
            <a:avLst/>
          </a:prstGeom>
        </p:spPr>
      </p:pic>
      <p:pic>
        <p:nvPicPr>
          <p:cNvPr id="5" name="4 Imagen" descr="Testigos02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67994" y="0"/>
            <a:ext cx="4876006" cy="4876006"/>
          </a:xfrm>
          <a:prstGeom prst="rect">
            <a:avLst/>
          </a:prstGeom>
        </p:spPr>
      </p:pic>
      <p:sp>
        <p:nvSpPr>
          <p:cNvPr id="6" name="5 CuadroTexto"/>
          <p:cNvSpPr txBox="1"/>
          <p:nvPr/>
        </p:nvSpPr>
        <p:spPr>
          <a:xfrm>
            <a:off x="1331640" y="3867894"/>
            <a:ext cx="28083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Antes del Tema 7 </a:t>
            </a:r>
          </a:p>
          <a:p>
            <a:r>
              <a:rPr lang="es-E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sobre la Creación</a:t>
            </a:r>
            <a:endParaRPr lang="es-E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Testigos02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92546"/>
            <a:ext cx="4608512" cy="4608512"/>
          </a:xfrm>
          <a:prstGeom prst="rect">
            <a:avLst/>
          </a:prstGeom>
        </p:spPr>
      </p:pic>
      <p:pic>
        <p:nvPicPr>
          <p:cNvPr id="3" name="2 Imagen" descr="Testigos02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08512" y="-56034"/>
            <a:ext cx="4572000" cy="4572000"/>
          </a:xfrm>
          <a:prstGeom prst="rect">
            <a:avLst/>
          </a:prstGeom>
        </p:spPr>
      </p:pic>
      <p:sp>
        <p:nvSpPr>
          <p:cNvPr id="5" name="4 CuadroTexto"/>
          <p:cNvSpPr txBox="1"/>
          <p:nvPr/>
        </p:nvSpPr>
        <p:spPr>
          <a:xfrm>
            <a:off x="0" y="4587974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Antes del Tema 18 sobre el nacimiento de Jesús</a:t>
            </a:r>
            <a:endParaRPr lang="es-E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 descr="Testigos02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340002" y="0"/>
            <a:ext cx="4803998" cy="4803998"/>
          </a:xfrm>
          <a:prstGeom prst="rect">
            <a:avLst/>
          </a:prstGeom>
        </p:spPr>
      </p:pic>
      <p:pic>
        <p:nvPicPr>
          <p:cNvPr id="3" name="2 Imagen" descr="Testigos02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4803998" cy="4803998"/>
          </a:xfrm>
          <a:prstGeom prst="rect">
            <a:avLst/>
          </a:prstGeom>
        </p:spPr>
      </p:pic>
      <p:sp>
        <p:nvSpPr>
          <p:cNvPr id="5" name="4 CuadroTexto"/>
          <p:cNvSpPr txBox="1"/>
          <p:nvPr/>
        </p:nvSpPr>
        <p:spPr>
          <a:xfrm>
            <a:off x="5796136" y="699542"/>
            <a:ext cx="29523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Antes del Tema 24 </a:t>
            </a:r>
          </a:p>
          <a:p>
            <a:r>
              <a:rPr lang="es-E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sobre Pentecostés</a:t>
            </a:r>
            <a:endParaRPr lang="es-E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Testigos02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4587974" cy="4587974"/>
          </a:xfrm>
          <a:prstGeom prst="rect">
            <a:avLst/>
          </a:prstGeom>
        </p:spPr>
      </p:pic>
      <p:pic>
        <p:nvPicPr>
          <p:cNvPr id="3" name="2 Imagen" descr="Testigos02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0" y="0"/>
            <a:ext cx="4587974" cy="4587974"/>
          </a:xfrm>
          <a:prstGeom prst="rect">
            <a:avLst/>
          </a:prstGeom>
        </p:spPr>
      </p:pic>
      <p:sp>
        <p:nvSpPr>
          <p:cNvPr id="4" name="3 CuadroTexto"/>
          <p:cNvSpPr txBox="1"/>
          <p:nvPr/>
        </p:nvSpPr>
        <p:spPr>
          <a:xfrm>
            <a:off x="0" y="4587974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Antes del Tema 25 sobre la Iglesia pueblo de Dios</a:t>
            </a:r>
            <a:endParaRPr lang="es-E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 descr="Testigos03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92546"/>
            <a:ext cx="4587974" cy="4587974"/>
          </a:xfrm>
          <a:prstGeom prst="rect">
            <a:avLst/>
          </a:prstGeom>
        </p:spPr>
      </p:pic>
      <p:pic>
        <p:nvPicPr>
          <p:cNvPr id="5" name="4 Imagen" descr="Testigos03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56026" y="-92546"/>
            <a:ext cx="4587974" cy="4587974"/>
          </a:xfrm>
          <a:prstGeom prst="rect">
            <a:avLst/>
          </a:prstGeom>
        </p:spPr>
      </p:pic>
      <p:sp>
        <p:nvSpPr>
          <p:cNvPr id="6" name="5 CuadroTexto"/>
          <p:cNvSpPr txBox="1"/>
          <p:nvPr/>
        </p:nvSpPr>
        <p:spPr>
          <a:xfrm>
            <a:off x="0" y="4587974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Antes del Tema 46 sobre San Agustín de </a:t>
            </a:r>
            <a:r>
              <a:rPr lang="es-ES" sz="2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Hipona</a:t>
            </a:r>
            <a:endParaRPr lang="es-E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Rectángulo"/>
          <p:cNvSpPr/>
          <p:nvPr/>
        </p:nvSpPr>
        <p:spPr>
          <a:xfrm>
            <a:off x="395536" y="1059582"/>
            <a:ext cx="8496944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s-E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Modelo tradicional de inculturación de la fe</a:t>
            </a:r>
          </a:p>
          <a:p>
            <a:pPr lvl="1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s-ES" sz="3200" b="1" dirty="0" smtClean="0">
                <a:latin typeface="+mn-lt"/>
                <a:cs typeface="+mn-cs"/>
              </a:rPr>
              <a:t>La fe se engendraba en la </a:t>
            </a:r>
            <a:r>
              <a:rPr lang="es-ES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familia</a:t>
            </a:r>
          </a:p>
          <a:p>
            <a:pPr lvl="1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s-ES" sz="3200" b="1" dirty="0" smtClean="0">
                <a:latin typeface="+mn-lt"/>
                <a:cs typeface="+mn-cs"/>
              </a:rPr>
              <a:t>La </a:t>
            </a:r>
            <a:r>
              <a:rPr lang="es-ES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escuela</a:t>
            </a:r>
            <a:r>
              <a:rPr lang="es-ES" sz="3200" b="1" dirty="0" smtClean="0">
                <a:latin typeface="+mn-lt"/>
                <a:cs typeface="+mn-cs"/>
              </a:rPr>
              <a:t> continuaba la educación religiosa</a:t>
            </a:r>
          </a:p>
          <a:p>
            <a:pPr lvl="1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s-ES" sz="3200" b="1" dirty="0" smtClean="0">
                <a:latin typeface="+mn-lt"/>
                <a:cs typeface="+mn-cs"/>
              </a:rPr>
              <a:t>El </a:t>
            </a:r>
            <a:r>
              <a:rPr lang="es-ES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pueblo</a:t>
            </a:r>
            <a:r>
              <a:rPr lang="es-ES" sz="3200" b="1" dirty="0" smtClean="0">
                <a:latin typeface="+mn-lt"/>
                <a:cs typeface="+mn-cs"/>
              </a:rPr>
              <a:t> o </a:t>
            </a:r>
            <a:r>
              <a:rPr lang="es-ES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barrio</a:t>
            </a:r>
            <a:r>
              <a:rPr lang="es-ES" sz="3200" b="1" dirty="0" smtClean="0">
                <a:latin typeface="+mn-lt"/>
                <a:cs typeface="+mn-cs"/>
              </a:rPr>
              <a:t> constituía una especie de útero protector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s-E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Tarea de la </a:t>
            </a:r>
            <a:r>
              <a:rPr lang="es-ES" sz="32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Parroquia</a:t>
            </a:r>
            <a:r>
              <a:rPr lang="es-E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:</a:t>
            </a:r>
          </a:p>
          <a:p>
            <a:pPr lvl="1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s-ES" sz="3200" b="1" dirty="0" smtClean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Alimentar y cuidar la fe</a:t>
            </a:r>
            <a:endParaRPr lang="es-ES" sz="3200" b="1" dirty="0">
              <a:solidFill>
                <a:srgbClr val="FF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0" y="123478"/>
            <a:ext cx="91440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 mundo que ha desaparecido</a:t>
            </a:r>
          </a:p>
        </p:txBody>
      </p:sp>
      <p:sp>
        <p:nvSpPr>
          <p:cNvPr id="5" name="4 Rectángulo"/>
          <p:cNvSpPr/>
          <p:nvPr/>
        </p:nvSpPr>
        <p:spPr>
          <a:xfrm>
            <a:off x="5292080" y="3363838"/>
            <a:ext cx="3779912" cy="120032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36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INICIACIÓN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36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SOCIOLÓGICA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 Rectángulo"/>
          <p:cNvSpPr/>
          <p:nvPr/>
        </p:nvSpPr>
        <p:spPr>
          <a:xfrm>
            <a:off x="467544" y="483518"/>
            <a:ext cx="8135937" cy="3139321"/>
          </a:xfrm>
          <a:prstGeom prst="rect">
            <a:avLst/>
          </a:prstGeom>
          <a:blipFill>
            <a:blip r:embed="rId2" cstate="print"/>
            <a:tile tx="0" ty="0" sx="100000" sy="100000" flip="none" algn="tl"/>
          </a:blipFill>
          <a:ln>
            <a:solidFill>
              <a:schemeClr val="tx1"/>
            </a:solidFill>
          </a:ln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6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Estructura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6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del catecismo Testigos del Señor</a:t>
            </a:r>
            <a:endParaRPr lang="es-ES" sz="6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35 Elipse"/>
          <p:cNvSpPr/>
          <p:nvPr/>
        </p:nvSpPr>
        <p:spPr>
          <a:xfrm>
            <a:off x="1475656" y="4011910"/>
            <a:ext cx="1728192" cy="64807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7" name="36 Elipse"/>
          <p:cNvSpPr/>
          <p:nvPr/>
        </p:nvSpPr>
        <p:spPr>
          <a:xfrm>
            <a:off x="3635896" y="4011910"/>
            <a:ext cx="1656184" cy="648072"/>
          </a:xfrm>
          <a:prstGeom prst="ellipse">
            <a:avLst/>
          </a:prstGeom>
          <a:solidFill>
            <a:srgbClr val="CC3399"/>
          </a:solidFill>
          <a:ln>
            <a:solidFill>
              <a:srgbClr val="CC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8" name="37 Elipse"/>
          <p:cNvSpPr/>
          <p:nvPr/>
        </p:nvSpPr>
        <p:spPr>
          <a:xfrm>
            <a:off x="6948264" y="4011910"/>
            <a:ext cx="1872208" cy="648072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9" name="38 Elipse"/>
          <p:cNvSpPr/>
          <p:nvPr/>
        </p:nvSpPr>
        <p:spPr>
          <a:xfrm>
            <a:off x="5652120" y="4083918"/>
            <a:ext cx="936104" cy="504056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5" name="34 Elipse"/>
          <p:cNvSpPr/>
          <p:nvPr/>
        </p:nvSpPr>
        <p:spPr>
          <a:xfrm>
            <a:off x="251520" y="4083918"/>
            <a:ext cx="936104" cy="504056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2 Rectángulo"/>
          <p:cNvSpPr/>
          <p:nvPr/>
        </p:nvSpPr>
        <p:spPr>
          <a:xfrm>
            <a:off x="2051720" y="267494"/>
            <a:ext cx="4464496" cy="8640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Vigilia Pascual</a:t>
            </a:r>
            <a:endParaRPr lang="es-ES" sz="5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cxnSp>
        <p:nvCxnSpPr>
          <p:cNvPr id="7" name="6 Conector recto de flecha"/>
          <p:cNvCxnSpPr/>
          <p:nvPr/>
        </p:nvCxnSpPr>
        <p:spPr>
          <a:xfrm flipH="1">
            <a:off x="1187624" y="1131590"/>
            <a:ext cx="1152128" cy="935984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7 Rectángulo"/>
          <p:cNvSpPr/>
          <p:nvPr/>
        </p:nvSpPr>
        <p:spPr>
          <a:xfrm>
            <a:off x="179512" y="1851670"/>
            <a:ext cx="1656184" cy="792088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b="1" dirty="0" smtClean="0">
                <a:solidFill>
                  <a:schemeClr val="tx1"/>
                </a:solidFill>
              </a:rPr>
              <a:t>Lucernario</a:t>
            </a:r>
            <a:endParaRPr lang="es-ES" sz="2400" b="1" dirty="0">
              <a:solidFill>
                <a:schemeClr val="tx1"/>
              </a:solidFill>
            </a:endParaRPr>
          </a:p>
        </p:txBody>
      </p:sp>
      <p:cxnSp>
        <p:nvCxnSpPr>
          <p:cNvPr id="11" name="10 Conector recto de flecha"/>
          <p:cNvCxnSpPr/>
          <p:nvPr/>
        </p:nvCxnSpPr>
        <p:spPr>
          <a:xfrm>
            <a:off x="3419872" y="1131590"/>
            <a:ext cx="0" cy="648072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11 Rectángulo"/>
          <p:cNvSpPr/>
          <p:nvPr/>
        </p:nvSpPr>
        <p:spPr>
          <a:xfrm>
            <a:off x="2555776" y="1851670"/>
            <a:ext cx="1656184" cy="79208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Liturgia de la Palabra</a:t>
            </a:r>
            <a:endParaRPr lang="es-ES" sz="2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13 Rectángulo"/>
          <p:cNvSpPr/>
          <p:nvPr/>
        </p:nvSpPr>
        <p:spPr>
          <a:xfrm>
            <a:off x="4860032" y="1851670"/>
            <a:ext cx="1656184" cy="792088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Liturgia Bautismal</a:t>
            </a:r>
            <a:endParaRPr lang="es-E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5" name="14 Conector recto de flecha"/>
          <p:cNvCxnSpPr/>
          <p:nvPr/>
        </p:nvCxnSpPr>
        <p:spPr>
          <a:xfrm>
            <a:off x="5652120" y="1131590"/>
            <a:ext cx="0" cy="648072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15 Conector recto de flecha"/>
          <p:cNvCxnSpPr/>
          <p:nvPr/>
        </p:nvCxnSpPr>
        <p:spPr>
          <a:xfrm>
            <a:off x="6444208" y="1131590"/>
            <a:ext cx="720080" cy="648072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16 Rectángulo"/>
          <p:cNvSpPr/>
          <p:nvPr/>
        </p:nvSpPr>
        <p:spPr>
          <a:xfrm>
            <a:off x="7020272" y="1851670"/>
            <a:ext cx="1656184" cy="792088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Liturgia Eucarística</a:t>
            </a:r>
            <a:endParaRPr lang="es-E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17 Rectángulo"/>
          <p:cNvSpPr/>
          <p:nvPr/>
        </p:nvSpPr>
        <p:spPr>
          <a:xfrm>
            <a:off x="1547664" y="2787774"/>
            <a:ext cx="1656184" cy="792088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b="1" dirty="0" smtClean="0">
                <a:solidFill>
                  <a:schemeClr val="tx1"/>
                </a:solidFill>
              </a:rPr>
              <a:t>Lecturas del A.T.</a:t>
            </a:r>
            <a:endParaRPr lang="es-ES" sz="2400" b="1" dirty="0">
              <a:solidFill>
                <a:schemeClr val="tx1"/>
              </a:solidFill>
            </a:endParaRPr>
          </a:p>
        </p:txBody>
      </p:sp>
      <p:sp>
        <p:nvSpPr>
          <p:cNvPr id="19" name="18 Rectángulo"/>
          <p:cNvSpPr/>
          <p:nvPr/>
        </p:nvSpPr>
        <p:spPr>
          <a:xfrm>
            <a:off x="3635896" y="2787774"/>
            <a:ext cx="1656184" cy="792088"/>
          </a:xfrm>
          <a:prstGeom prst="rect">
            <a:avLst/>
          </a:prstGeom>
          <a:solidFill>
            <a:srgbClr val="CC3399"/>
          </a:solidFill>
          <a:ln>
            <a:solidFill>
              <a:srgbClr val="CC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b="1" dirty="0" smtClean="0">
                <a:solidFill>
                  <a:srgbClr val="FFFF00"/>
                </a:solidFill>
              </a:rPr>
              <a:t>Lecturas del N.T.</a:t>
            </a:r>
            <a:endParaRPr lang="es-ES" sz="2400" b="1" dirty="0">
              <a:solidFill>
                <a:srgbClr val="FFFF00"/>
              </a:solidFill>
            </a:endParaRPr>
          </a:p>
        </p:txBody>
      </p:sp>
      <p:cxnSp>
        <p:nvCxnSpPr>
          <p:cNvPr id="23" name="22 Conector recto de flecha"/>
          <p:cNvCxnSpPr>
            <a:stCxn id="12" idx="2"/>
            <a:endCxn id="18" idx="0"/>
          </p:cNvCxnSpPr>
          <p:nvPr/>
        </p:nvCxnSpPr>
        <p:spPr>
          <a:xfrm flipH="1">
            <a:off x="2375756" y="2643758"/>
            <a:ext cx="1008112" cy="144016"/>
          </a:xfrm>
          <a:prstGeom prst="straightConnector1">
            <a:avLst/>
          </a:prstGeom>
          <a:ln w="222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23 Conector recto de flecha"/>
          <p:cNvCxnSpPr/>
          <p:nvPr/>
        </p:nvCxnSpPr>
        <p:spPr>
          <a:xfrm>
            <a:off x="3419872" y="2643758"/>
            <a:ext cx="864096" cy="144016"/>
          </a:xfrm>
          <a:prstGeom prst="straightConnector1">
            <a:avLst/>
          </a:prstGeom>
          <a:ln w="222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24 CuadroTexto"/>
          <p:cNvSpPr txBox="1"/>
          <p:nvPr/>
        </p:nvSpPr>
        <p:spPr>
          <a:xfrm>
            <a:off x="3275856" y="2643758"/>
            <a:ext cx="28803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000" b="1" dirty="0" smtClean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</a:t>
            </a:r>
          </a:p>
          <a:p>
            <a:pPr algn="ctr"/>
            <a:r>
              <a:rPr lang="es-ES" sz="1000" b="1" dirty="0" smtClean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</a:t>
            </a:r>
          </a:p>
          <a:p>
            <a:pPr algn="ctr"/>
            <a:r>
              <a:rPr lang="es-ES" sz="1000" b="1" dirty="0" smtClean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</a:t>
            </a:r>
          </a:p>
          <a:p>
            <a:pPr algn="ctr"/>
            <a:r>
              <a:rPr lang="es-ES" sz="1000" b="1" dirty="0" smtClean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</a:t>
            </a:r>
          </a:p>
          <a:p>
            <a:pPr algn="ctr"/>
            <a:r>
              <a:rPr lang="es-ES" sz="1000" b="1" dirty="0" smtClean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</a:p>
          <a:p>
            <a:pPr algn="ctr"/>
            <a:r>
              <a:rPr lang="es-ES" sz="1000" b="1" dirty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</a:p>
        </p:txBody>
      </p:sp>
      <p:sp>
        <p:nvSpPr>
          <p:cNvPr id="30" name="29 Rectángulo"/>
          <p:cNvSpPr/>
          <p:nvPr/>
        </p:nvSpPr>
        <p:spPr>
          <a:xfrm>
            <a:off x="323528" y="4083918"/>
            <a:ext cx="78258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LUZ</a:t>
            </a:r>
            <a:endParaRPr lang="es-ES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1" name="30 Rectángulo"/>
          <p:cNvSpPr/>
          <p:nvPr/>
        </p:nvSpPr>
        <p:spPr>
          <a:xfrm>
            <a:off x="1547664" y="4083918"/>
            <a:ext cx="1668662" cy="461665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ctr"/>
            <a:r>
              <a:rPr lang="es-E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PALABRA</a:t>
            </a:r>
            <a:endParaRPr lang="es-ES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2" name="31 Rectángulo"/>
          <p:cNvSpPr/>
          <p:nvPr/>
        </p:nvSpPr>
        <p:spPr>
          <a:xfrm>
            <a:off x="3635896" y="4083918"/>
            <a:ext cx="17023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VERDAD</a:t>
            </a:r>
            <a:endParaRPr lang="es-ES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3" name="32 Rectángulo"/>
          <p:cNvSpPr/>
          <p:nvPr/>
        </p:nvSpPr>
        <p:spPr>
          <a:xfrm>
            <a:off x="5667779" y="4083918"/>
            <a:ext cx="92044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VIDA</a:t>
            </a:r>
            <a:endParaRPr lang="es-ES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4" name="33 Rectángulo"/>
          <p:cNvSpPr/>
          <p:nvPr/>
        </p:nvSpPr>
        <p:spPr>
          <a:xfrm>
            <a:off x="7164288" y="4083918"/>
            <a:ext cx="151216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CAMINO</a:t>
            </a:r>
            <a:endParaRPr lang="es-ES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4" name="43 Rectángulo"/>
          <p:cNvSpPr/>
          <p:nvPr/>
        </p:nvSpPr>
        <p:spPr>
          <a:xfrm>
            <a:off x="179512" y="4659982"/>
            <a:ext cx="10390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b="1" dirty="0" smtClean="0">
                <a:solidFill>
                  <a:schemeClr val="tx1"/>
                </a:solidFill>
              </a:rPr>
              <a:t>1ª Parte</a:t>
            </a:r>
            <a:endParaRPr lang="es-ES" dirty="0"/>
          </a:p>
        </p:txBody>
      </p:sp>
      <p:sp>
        <p:nvSpPr>
          <p:cNvPr id="45" name="44 Rectángulo"/>
          <p:cNvSpPr/>
          <p:nvPr/>
        </p:nvSpPr>
        <p:spPr>
          <a:xfrm>
            <a:off x="1907704" y="4659982"/>
            <a:ext cx="10390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b="1" dirty="0" smtClean="0">
                <a:solidFill>
                  <a:schemeClr val="tx1"/>
                </a:solidFill>
              </a:rPr>
              <a:t>2ª Parte</a:t>
            </a:r>
            <a:endParaRPr lang="es-ES" dirty="0"/>
          </a:p>
        </p:txBody>
      </p:sp>
      <p:sp>
        <p:nvSpPr>
          <p:cNvPr id="46" name="45 Rectángulo"/>
          <p:cNvSpPr/>
          <p:nvPr/>
        </p:nvSpPr>
        <p:spPr>
          <a:xfrm>
            <a:off x="3851920" y="4659982"/>
            <a:ext cx="10390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b="1" dirty="0" smtClean="0">
                <a:solidFill>
                  <a:schemeClr val="tx1"/>
                </a:solidFill>
              </a:rPr>
              <a:t>3ª Parte</a:t>
            </a:r>
            <a:endParaRPr lang="es-ES" dirty="0"/>
          </a:p>
        </p:txBody>
      </p:sp>
      <p:sp>
        <p:nvSpPr>
          <p:cNvPr id="47" name="46 Rectángulo"/>
          <p:cNvSpPr/>
          <p:nvPr/>
        </p:nvSpPr>
        <p:spPr>
          <a:xfrm>
            <a:off x="5580112" y="4659982"/>
            <a:ext cx="10390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b="1" dirty="0" smtClean="0">
                <a:solidFill>
                  <a:schemeClr val="tx1"/>
                </a:solidFill>
              </a:rPr>
              <a:t>4ª Parte</a:t>
            </a:r>
            <a:endParaRPr lang="es-ES" dirty="0"/>
          </a:p>
        </p:txBody>
      </p:sp>
      <p:sp>
        <p:nvSpPr>
          <p:cNvPr id="48" name="47 Rectángulo"/>
          <p:cNvSpPr/>
          <p:nvPr/>
        </p:nvSpPr>
        <p:spPr>
          <a:xfrm>
            <a:off x="7308304" y="4659982"/>
            <a:ext cx="10390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b="1" dirty="0" smtClean="0">
                <a:solidFill>
                  <a:schemeClr val="tx1"/>
                </a:solidFill>
              </a:rPr>
              <a:t>5ª Parte</a:t>
            </a:r>
            <a:endParaRPr lang="es-ES" dirty="0"/>
          </a:p>
        </p:txBody>
      </p:sp>
      <p:sp>
        <p:nvSpPr>
          <p:cNvPr id="40" name="39 Rectángulo"/>
          <p:cNvSpPr/>
          <p:nvPr/>
        </p:nvSpPr>
        <p:spPr>
          <a:xfrm>
            <a:off x="2987824" y="3507854"/>
            <a:ext cx="291581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Jesucristo es </a:t>
            </a:r>
            <a:endParaRPr lang="es-ES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7" grpId="0" animBg="1"/>
      <p:bldP spid="38" grpId="0" animBg="1"/>
      <p:bldP spid="39" grpId="0" animBg="1"/>
      <p:bldP spid="35" grpId="0" animBg="1"/>
      <p:bldP spid="8" grpId="0" animBg="1"/>
      <p:bldP spid="12" grpId="0" animBg="1"/>
      <p:bldP spid="14" grpId="0" animBg="1"/>
      <p:bldP spid="17" grpId="0" animBg="1"/>
      <p:bldP spid="18" grpId="0" animBg="1"/>
      <p:bldP spid="30" grpId="0"/>
      <p:bldP spid="31" grpId="0"/>
      <p:bldP spid="32" grpId="0"/>
      <p:bldP spid="33" grpId="0"/>
      <p:bldP spid="34" grpId="0"/>
      <p:bldP spid="44" grpId="0"/>
      <p:bldP spid="45" grpId="0"/>
      <p:bldP spid="46" grpId="0"/>
      <p:bldP spid="47" grpId="0"/>
      <p:bldP spid="48" grpId="0"/>
      <p:bldP spid="4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825600"/>
            </a:gs>
            <a:gs pos="13000">
              <a:srgbClr val="FFA800"/>
            </a:gs>
            <a:gs pos="28000">
              <a:srgbClr val="825600"/>
            </a:gs>
            <a:gs pos="42999">
              <a:srgbClr val="FFA800"/>
            </a:gs>
            <a:gs pos="58000">
              <a:srgbClr val="825600"/>
            </a:gs>
            <a:gs pos="72000">
              <a:srgbClr val="FFA800"/>
            </a:gs>
            <a:gs pos="87000">
              <a:srgbClr val="825600"/>
            </a:gs>
            <a:gs pos="100000">
              <a:srgbClr val="FFA80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1 Imagen" descr="Testigos002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926" y="644129"/>
            <a:ext cx="4500563" cy="3601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2 Imagen" descr="Testigos003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37076" y="644129"/>
            <a:ext cx="4498975" cy="3601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7 Rectángulo"/>
          <p:cNvSpPr/>
          <p:nvPr/>
        </p:nvSpPr>
        <p:spPr>
          <a:xfrm>
            <a:off x="107504" y="0"/>
            <a:ext cx="89289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I. Jesucristo es la Luz: Lucernario</a:t>
            </a:r>
          </a:p>
        </p:txBody>
      </p:sp>
      <p:sp>
        <p:nvSpPr>
          <p:cNvPr id="9" name="8 Rectángulo"/>
          <p:cNvSpPr/>
          <p:nvPr/>
        </p:nvSpPr>
        <p:spPr>
          <a:xfrm>
            <a:off x="250826" y="4189025"/>
            <a:ext cx="8569325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Naranja, color que representa </a:t>
            </a:r>
            <a:r>
              <a:rPr lang="es-E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la luz </a:t>
            </a:r>
            <a:r>
              <a:rPr lang="es-ES" sz="2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de Jesucristo.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000" b="1" dirty="0">
                <a:latin typeface="Arial" pitchFamily="34" charset="0"/>
                <a:cs typeface="Arial" pitchFamily="34" charset="0"/>
              </a:rPr>
              <a:t>Él nos da a conocer quién es Dios y quienes somos nosotros.</a:t>
            </a:r>
            <a:endParaRPr lang="es-ES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825600"/>
            </a:gs>
            <a:gs pos="13000">
              <a:srgbClr val="FFA800"/>
            </a:gs>
            <a:gs pos="28000">
              <a:srgbClr val="825600"/>
            </a:gs>
            <a:gs pos="42999">
              <a:srgbClr val="FFA800"/>
            </a:gs>
            <a:gs pos="58000">
              <a:srgbClr val="825600"/>
            </a:gs>
            <a:gs pos="72000">
              <a:srgbClr val="FFA800"/>
            </a:gs>
            <a:gs pos="87000">
              <a:srgbClr val="825600"/>
            </a:gs>
            <a:gs pos="100000">
              <a:srgbClr val="FFA80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1 Imagen" descr="Testigos002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926" y="757238"/>
            <a:ext cx="4500563" cy="33754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5" name="2 Imagen" descr="Testigos003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37076" y="757238"/>
            <a:ext cx="4498975" cy="33754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3 Rectángulo"/>
          <p:cNvSpPr/>
          <p:nvPr/>
        </p:nvSpPr>
        <p:spPr>
          <a:xfrm>
            <a:off x="179388" y="0"/>
            <a:ext cx="8640762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I. Jesucristo es la Luz: Lucernario</a:t>
            </a:r>
          </a:p>
        </p:txBody>
      </p:sp>
      <p:sp>
        <p:nvSpPr>
          <p:cNvPr id="5" name="4 Rectángulo"/>
          <p:cNvSpPr/>
          <p:nvPr/>
        </p:nvSpPr>
        <p:spPr>
          <a:xfrm>
            <a:off x="250826" y="4137923"/>
            <a:ext cx="8569325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Conexión con la Vigilia Pascual: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¡Luz de Cristo!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Rectángulo"/>
          <p:cNvSpPr/>
          <p:nvPr/>
        </p:nvSpPr>
        <p:spPr>
          <a:xfrm>
            <a:off x="250825" y="195263"/>
            <a:ext cx="864235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marL="400050" indent="-40005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I. Jesucristo es la Luz</a:t>
            </a:r>
            <a:r>
              <a:rPr lang="es-ES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: </a:t>
            </a:r>
            <a:r>
              <a:rPr lang="es-E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Lucernario</a:t>
            </a:r>
          </a:p>
        </p:txBody>
      </p:sp>
      <p:sp>
        <p:nvSpPr>
          <p:cNvPr id="4" name="3 Rectángulo"/>
          <p:cNvSpPr/>
          <p:nvPr/>
        </p:nvSpPr>
        <p:spPr>
          <a:xfrm>
            <a:off x="395288" y="844154"/>
            <a:ext cx="8424862" cy="4093428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800" b="1" dirty="0" smtClean="0">
                <a:solidFill>
                  <a:srgbClr val="FF00FF"/>
                </a:solidFill>
                <a:latin typeface="+mn-lt"/>
                <a:cs typeface="+mn-cs"/>
              </a:rPr>
              <a:t>Núcleo </a:t>
            </a:r>
            <a:r>
              <a:rPr lang="es-ES" sz="2800" b="1" dirty="0">
                <a:solidFill>
                  <a:srgbClr val="FF00FF"/>
                </a:solidFill>
                <a:latin typeface="+mn-lt"/>
                <a:cs typeface="+mn-cs"/>
              </a:rPr>
              <a:t>de la fe en Jesucristo </a:t>
            </a:r>
            <a:endParaRPr lang="es-ES" sz="2800" b="1" dirty="0" smtClean="0">
              <a:solidFill>
                <a:srgbClr val="FF00FF"/>
              </a:solidFill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800" b="1" dirty="0" smtClean="0">
                <a:solidFill>
                  <a:srgbClr val="FF00FF"/>
                </a:solidFill>
                <a:latin typeface="+mn-lt"/>
                <a:cs typeface="+mn-cs"/>
              </a:rPr>
              <a:t>transmitida </a:t>
            </a:r>
            <a:r>
              <a:rPr lang="es-ES" sz="2800" b="1" dirty="0">
                <a:solidFill>
                  <a:srgbClr val="FF00FF"/>
                </a:solidFill>
                <a:latin typeface="+mn-lt"/>
                <a:cs typeface="+mn-cs"/>
              </a:rPr>
              <a:t>y vivida por la Iglesia en el tiempo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s-ES" b="1" dirty="0">
              <a:latin typeface="+mn-lt"/>
              <a:cs typeface="+mn-cs"/>
            </a:endParaRP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s-ES" sz="2400" b="1" dirty="0">
                <a:latin typeface="+mn-lt"/>
                <a:cs typeface="+mn-cs"/>
              </a:rPr>
              <a:t>El Señor es mi luz y mi salvación	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s-ES" sz="2400" b="1" dirty="0">
                <a:latin typeface="+mn-lt"/>
                <a:cs typeface="+mn-cs"/>
              </a:rPr>
              <a:t>Enséñame, Señor, tu camino. </a:t>
            </a:r>
            <a:r>
              <a:rPr lang="es-ES" sz="2400" b="1" dirty="0">
                <a:solidFill>
                  <a:srgbClr val="FF0000"/>
                </a:solidFill>
                <a:latin typeface="+mn-lt"/>
                <a:cs typeface="+mn-cs"/>
              </a:rPr>
              <a:t>Un día en la vida del cristiano	</a:t>
            </a:r>
          </a:p>
          <a:p>
            <a:pPr marL="800100" lvl="1" indent="-3429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400" b="1" dirty="0">
                <a:solidFill>
                  <a:srgbClr val="0000FF"/>
                </a:solidFill>
                <a:latin typeface="+mn-lt"/>
                <a:cs typeface="+mn-cs"/>
              </a:rPr>
              <a:t>El padrenuestro, la oración del Señor. Doble página ilustrada	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s-ES" sz="2400" b="1" dirty="0">
                <a:latin typeface="+mn-lt"/>
                <a:cs typeface="+mn-cs"/>
              </a:rPr>
              <a:t>Este es el día que hizo el Señor. </a:t>
            </a:r>
            <a:r>
              <a:rPr lang="es-ES" sz="2400" b="1" dirty="0">
                <a:solidFill>
                  <a:srgbClr val="FF0000"/>
                </a:solidFill>
                <a:latin typeface="+mn-lt"/>
                <a:cs typeface="+mn-cs"/>
              </a:rPr>
              <a:t>Una semana en la vida del cristiano	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s-ES" sz="2400" b="1" dirty="0">
                <a:latin typeface="+mn-lt"/>
                <a:cs typeface="+mn-cs"/>
              </a:rPr>
              <a:t>Venid, aclamemos al Señor. </a:t>
            </a:r>
            <a:r>
              <a:rPr lang="es-ES" sz="2400" b="1" dirty="0">
                <a:solidFill>
                  <a:srgbClr val="FF0000"/>
                </a:solidFill>
                <a:latin typeface="+mn-lt"/>
                <a:cs typeface="+mn-cs"/>
              </a:rPr>
              <a:t>Un año en la vida del cristiano	</a:t>
            </a:r>
          </a:p>
          <a:p>
            <a:pPr marL="800100" lvl="1" indent="-3429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400" b="1" dirty="0">
                <a:solidFill>
                  <a:srgbClr val="0000FF"/>
                </a:solidFill>
                <a:latin typeface="+mn-lt"/>
                <a:cs typeface="+mn-cs"/>
              </a:rPr>
              <a:t>El Año litúrgico. Doble página ilustrada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s-ES" b="1" dirty="0">
              <a:latin typeface="+mn-lt"/>
              <a:cs typeface="+mn-cs"/>
            </a:endParaRPr>
          </a:p>
        </p:txBody>
      </p:sp>
      <p:sp>
        <p:nvSpPr>
          <p:cNvPr id="5" name="4 Elipse"/>
          <p:cNvSpPr/>
          <p:nvPr/>
        </p:nvSpPr>
        <p:spPr>
          <a:xfrm>
            <a:off x="7092280" y="195486"/>
            <a:ext cx="1656184" cy="843558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itchFamily="34" charset="0"/>
              </a:rPr>
              <a:t>4 Temas</a:t>
            </a:r>
            <a:endParaRPr lang="es-ES" sz="2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DEBCF"/>
            </a:gs>
            <a:gs pos="50000">
              <a:srgbClr val="9CB86E"/>
            </a:gs>
            <a:gs pos="100000">
              <a:srgbClr val="156B13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2 Imagen" descr="Testigos003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1" y="627534"/>
            <a:ext cx="4608513" cy="34563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1" name="1 Imagen" descr="Testigos002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632297"/>
            <a:ext cx="4608513" cy="34563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3 Rectángulo"/>
          <p:cNvSpPr/>
          <p:nvPr/>
        </p:nvSpPr>
        <p:spPr>
          <a:xfrm>
            <a:off x="179388" y="1"/>
            <a:ext cx="8640762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II. Jesucristo es la Palabra: Antiguo Testamento</a:t>
            </a:r>
          </a:p>
        </p:txBody>
      </p:sp>
      <p:sp>
        <p:nvSpPr>
          <p:cNvPr id="5" name="4 Rectángulo"/>
          <p:cNvSpPr/>
          <p:nvPr/>
        </p:nvSpPr>
        <p:spPr>
          <a:xfrm>
            <a:off x="250826" y="4155926"/>
            <a:ext cx="8569325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Verde, color de </a:t>
            </a:r>
            <a:r>
              <a:rPr lang="es-E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la esperanza 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que anuncia y contiene la Palabra de Dios, la historia de la amistad de Dios con los hombres.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DEBCF"/>
            </a:gs>
            <a:gs pos="50000">
              <a:srgbClr val="9CB86E"/>
            </a:gs>
            <a:gs pos="100000">
              <a:srgbClr val="156B13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1 Imagen" descr="Testigos002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926" y="555526"/>
            <a:ext cx="4500563" cy="33754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5" name="2 Imagen" descr="Testigos003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37076" y="555526"/>
            <a:ext cx="4498975" cy="33754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3 Rectángulo"/>
          <p:cNvSpPr/>
          <p:nvPr/>
        </p:nvSpPr>
        <p:spPr>
          <a:xfrm>
            <a:off x="179388" y="1"/>
            <a:ext cx="8640762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II. Jesucristo es la Palabra: Antiguo Testamento</a:t>
            </a:r>
          </a:p>
        </p:txBody>
      </p:sp>
      <p:sp>
        <p:nvSpPr>
          <p:cNvPr id="5" name="4 Rectángulo"/>
          <p:cNvSpPr/>
          <p:nvPr/>
        </p:nvSpPr>
        <p:spPr>
          <a:xfrm>
            <a:off x="250826" y="4137923"/>
            <a:ext cx="8569325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Conexión con la Vigilia Pascual: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¡Palabra de Dios!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Rectángulo"/>
          <p:cNvSpPr/>
          <p:nvPr/>
        </p:nvSpPr>
        <p:spPr>
          <a:xfrm>
            <a:off x="250825" y="141685"/>
            <a:ext cx="864235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marL="400050" indent="-40005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II. Jesucristo es la Palabra: </a:t>
            </a:r>
            <a:r>
              <a:rPr lang="es-ES" sz="2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Liturgia de la Palabra 1</a:t>
            </a:r>
            <a:r>
              <a:rPr lang="es-E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: </a:t>
            </a:r>
            <a:r>
              <a:rPr lang="es-E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Lecturas </a:t>
            </a:r>
            <a:r>
              <a:rPr lang="es-E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del </a:t>
            </a:r>
            <a:r>
              <a:rPr lang="es-E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Antiguo Testamento</a:t>
            </a:r>
          </a:p>
        </p:txBody>
      </p:sp>
      <p:sp>
        <p:nvSpPr>
          <p:cNvPr id="4" name="3 Rectángulo"/>
          <p:cNvSpPr/>
          <p:nvPr/>
        </p:nvSpPr>
        <p:spPr>
          <a:xfrm>
            <a:off x="395536" y="1131590"/>
            <a:ext cx="8424862" cy="3600986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400" b="1" dirty="0" smtClean="0">
                <a:solidFill>
                  <a:srgbClr val="FF00FF"/>
                </a:solidFill>
                <a:latin typeface="+mn-lt"/>
                <a:cs typeface="+mn-cs"/>
              </a:rPr>
              <a:t>Historia </a:t>
            </a:r>
            <a:r>
              <a:rPr lang="es-ES" sz="2400" b="1" dirty="0">
                <a:solidFill>
                  <a:srgbClr val="FF00FF"/>
                </a:solidFill>
                <a:latin typeface="+mn-lt"/>
                <a:cs typeface="+mn-cs"/>
              </a:rPr>
              <a:t>de la amistad de Dios con los hombres </a:t>
            </a:r>
            <a:endParaRPr lang="es-ES" sz="2400" b="1" dirty="0" smtClean="0">
              <a:solidFill>
                <a:srgbClr val="FF00FF"/>
              </a:solidFill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400" b="1" dirty="0" smtClean="0">
                <a:solidFill>
                  <a:srgbClr val="FF00FF"/>
                </a:solidFill>
                <a:latin typeface="+mn-lt"/>
                <a:cs typeface="+mn-cs"/>
              </a:rPr>
              <a:t>desde </a:t>
            </a:r>
            <a:r>
              <a:rPr lang="es-ES" sz="2400" b="1" dirty="0">
                <a:solidFill>
                  <a:srgbClr val="FF00FF"/>
                </a:solidFill>
                <a:latin typeface="+mn-lt"/>
                <a:cs typeface="+mn-cs"/>
              </a:rPr>
              <a:t>la Creación a la Alianza establecida con Israel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s-ES" b="1" dirty="0">
              <a:latin typeface="+mn-lt"/>
              <a:cs typeface="+mn-cs"/>
            </a:endParaRP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 startAt="5"/>
              <a:defRPr/>
            </a:pPr>
            <a:r>
              <a:rPr lang="es-ES" b="1" dirty="0">
                <a:latin typeface="+mn-lt"/>
                <a:cs typeface="+mn-cs"/>
              </a:rPr>
              <a:t>El don de </a:t>
            </a:r>
            <a:r>
              <a:rPr lang="es-ES" b="1" dirty="0">
                <a:solidFill>
                  <a:srgbClr val="FF0000"/>
                </a:solidFill>
                <a:latin typeface="+mn-lt"/>
                <a:cs typeface="+mn-cs"/>
              </a:rPr>
              <a:t>la fe</a:t>
            </a:r>
            <a:r>
              <a:rPr lang="es-ES" b="1" dirty="0">
                <a:latin typeface="+mn-lt"/>
                <a:cs typeface="+mn-cs"/>
              </a:rPr>
              <a:t>	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 startAt="5"/>
              <a:defRPr/>
            </a:pPr>
            <a:r>
              <a:rPr lang="es-ES" b="1" dirty="0">
                <a:latin typeface="+mn-lt"/>
                <a:cs typeface="+mn-cs"/>
              </a:rPr>
              <a:t>Una gran </a:t>
            </a:r>
            <a:r>
              <a:rPr lang="es-ES" b="1" dirty="0">
                <a:solidFill>
                  <a:srgbClr val="FF0000"/>
                </a:solidFill>
                <a:latin typeface="+mn-lt"/>
                <a:cs typeface="+mn-cs"/>
              </a:rPr>
              <a:t>historia de amor</a:t>
            </a:r>
            <a:r>
              <a:rPr lang="es-ES" b="1" dirty="0">
                <a:latin typeface="+mn-lt"/>
                <a:cs typeface="+mn-cs"/>
              </a:rPr>
              <a:t>	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 startAt="5"/>
              <a:defRPr/>
            </a:pPr>
            <a:r>
              <a:rPr lang="es-ES" b="1" dirty="0" smtClean="0">
                <a:latin typeface="+mn-lt"/>
                <a:cs typeface="+mn-cs"/>
              </a:rPr>
              <a:t>Dios </a:t>
            </a:r>
            <a:r>
              <a:rPr lang="es-ES" b="1" dirty="0">
                <a:solidFill>
                  <a:srgbClr val="FF0000"/>
                </a:solidFill>
                <a:latin typeface="+mn-lt"/>
                <a:cs typeface="+mn-cs"/>
              </a:rPr>
              <a:t>crea el mundo</a:t>
            </a:r>
            <a:r>
              <a:rPr lang="es-ES" b="1" dirty="0">
                <a:latin typeface="+mn-lt"/>
                <a:cs typeface="+mn-cs"/>
              </a:rPr>
              <a:t>	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 startAt="5"/>
              <a:defRPr/>
            </a:pPr>
            <a:r>
              <a:rPr lang="es-ES" b="1" dirty="0">
                <a:latin typeface="+mn-lt"/>
                <a:cs typeface="+mn-cs"/>
              </a:rPr>
              <a:t>Dios </a:t>
            </a:r>
            <a:r>
              <a:rPr lang="es-ES" b="1" dirty="0">
                <a:solidFill>
                  <a:srgbClr val="FF0000"/>
                </a:solidFill>
                <a:latin typeface="+mn-lt"/>
                <a:cs typeface="+mn-cs"/>
              </a:rPr>
              <a:t>crea al hombre y a la </a:t>
            </a:r>
            <a:r>
              <a:rPr lang="es-ES" b="1" dirty="0" smtClean="0">
                <a:solidFill>
                  <a:srgbClr val="FF0000"/>
                </a:solidFill>
                <a:latin typeface="+mn-lt"/>
                <a:cs typeface="+mn-cs"/>
              </a:rPr>
              <a:t>mujer</a:t>
            </a:r>
            <a:endParaRPr lang="es-ES" b="1" dirty="0">
              <a:latin typeface="+mn-lt"/>
              <a:cs typeface="+mn-cs"/>
            </a:endParaRP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 startAt="5"/>
              <a:defRPr/>
            </a:pPr>
            <a:r>
              <a:rPr lang="es-ES" b="1" dirty="0">
                <a:latin typeface="+mn-lt"/>
                <a:cs typeface="+mn-cs"/>
              </a:rPr>
              <a:t>Dios nos ama a pesar del</a:t>
            </a:r>
            <a:r>
              <a:rPr lang="es-ES" b="1" dirty="0">
                <a:solidFill>
                  <a:srgbClr val="FF0000"/>
                </a:solidFill>
                <a:latin typeface="+mn-lt"/>
                <a:cs typeface="+mn-cs"/>
              </a:rPr>
              <a:t> pecado</a:t>
            </a:r>
            <a:r>
              <a:rPr lang="es-ES" b="1" dirty="0">
                <a:latin typeface="+mn-lt"/>
                <a:cs typeface="+mn-cs"/>
              </a:rPr>
              <a:t>	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 startAt="5"/>
              <a:defRPr/>
            </a:pPr>
            <a:r>
              <a:rPr lang="es-ES" b="1" dirty="0">
                <a:latin typeface="+mn-lt"/>
                <a:cs typeface="+mn-cs"/>
              </a:rPr>
              <a:t>Dios elige a </a:t>
            </a:r>
            <a:r>
              <a:rPr lang="es-ES" b="1" dirty="0">
                <a:solidFill>
                  <a:srgbClr val="FF0000"/>
                </a:solidFill>
                <a:latin typeface="+mn-lt"/>
                <a:cs typeface="+mn-cs"/>
              </a:rPr>
              <a:t>Abrahán </a:t>
            </a:r>
            <a:endParaRPr lang="es-ES" b="1" dirty="0" smtClean="0">
              <a:solidFill>
                <a:srgbClr val="FF0000"/>
              </a:solidFill>
              <a:latin typeface="+mn-lt"/>
              <a:cs typeface="+mn-cs"/>
            </a:endParaRP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 startAt="5"/>
              <a:defRPr/>
            </a:pPr>
            <a:r>
              <a:rPr lang="es-ES" b="1" dirty="0" smtClean="0">
                <a:latin typeface="+mn-lt"/>
                <a:cs typeface="+mn-cs"/>
              </a:rPr>
              <a:t>Dios </a:t>
            </a:r>
            <a:r>
              <a:rPr lang="es-ES" b="1" dirty="0">
                <a:latin typeface="+mn-lt"/>
                <a:cs typeface="+mn-cs"/>
              </a:rPr>
              <a:t>llama a </a:t>
            </a:r>
            <a:r>
              <a:rPr lang="es-ES" b="1" dirty="0">
                <a:solidFill>
                  <a:srgbClr val="FF0000"/>
                </a:solidFill>
                <a:latin typeface="+mn-lt"/>
                <a:cs typeface="+mn-cs"/>
              </a:rPr>
              <a:t>Moisés</a:t>
            </a:r>
            <a:r>
              <a:rPr lang="es-ES" b="1" dirty="0">
                <a:latin typeface="+mn-lt"/>
                <a:cs typeface="+mn-cs"/>
              </a:rPr>
              <a:t> </a:t>
            </a:r>
            <a:endParaRPr lang="es-ES" b="1" dirty="0" smtClean="0">
              <a:latin typeface="+mn-lt"/>
              <a:cs typeface="+mn-cs"/>
            </a:endParaRP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 startAt="5"/>
              <a:defRPr/>
            </a:pPr>
            <a:r>
              <a:rPr lang="es-ES" b="1" dirty="0" smtClean="0">
                <a:latin typeface="+mn-lt"/>
                <a:cs typeface="+mn-cs"/>
              </a:rPr>
              <a:t>Dios </a:t>
            </a:r>
            <a:r>
              <a:rPr lang="es-ES" b="1" dirty="0">
                <a:latin typeface="+mn-lt"/>
                <a:cs typeface="+mn-cs"/>
              </a:rPr>
              <a:t>hace una </a:t>
            </a:r>
            <a:r>
              <a:rPr lang="es-ES" b="1" dirty="0">
                <a:solidFill>
                  <a:srgbClr val="FF0000"/>
                </a:solidFill>
                <a:latin typeface="+mn-lt"/>
                <a:cs typeface="+mn-cs"/>
              </a:rPr>
              <a:t>Alianza</a:t>
            </a:r>
            <a:r>
              <a:rPr lang="es-ES" b="1" dirty="0">
                <a:latin typeface="+mn-lt"/>
                <a:cs typeface="+mn-cs"/>
              </a:rPr>
              <a:t> </a:t>
            </a:r>
            <a:endParaRPr lang="es-ES" b="1" dirty="0" smtClean="0">
              <a:latin typeface="+mn-lt"/>
              <a:cs typeface="+mn-cs"/>
            </a:endParaRP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 startAt="5"/>
              <a:defRPr/>
            </a:pPr>
            <a:r>
              <a:rPr lang="es-ES" b="1" dirty="0" smtClean="0">
                <a:latin typeface="+mn-lt"/>
                <a:cs typeface="+mn-cs"/>
              </a:rPr>
              <a:t>Dios </a:t>
            </a:r>
            <a:r>
              <a:rPr lang="es-ES" b="1" dirty="0">
                <a:latin typeface="+mn-lt"/>
                <a:cs typeface="+mn-cs"/>
              </a:rPr>
              <a:t>elige a </a:t>
            </a:r>
            <a:r>
              <a:rPr lang="es-ES" b="1" dirty="0">
                <a:solidFill>
                  <a:srgbClr val="FF0000"/>
                </a:solidFill>
                <a:latin typeface="+mn-lt"/>
                <a:cs typeface="+mn-cs"/>
              </a:rPr>
              <a:t>David</a:t>
            </a:r>
            <a:r>
              <a:rPr lang="es-ES" b="1" dirty="0">
                <a:latin typeface="+mn-lt"/>
                <a:cs typeface="+mn-cs"/>
              </a:rPr>
              <a:t> </a:t>
            </a:r>
            <a:endParaRPr lang="es-ES" b="1" dirty="0" smtClean="0">
              <a:latin typeface="+mn-lt"/>
              <a:cs typeface="+mn-cs"/>
            </a:endParaRPr>
          </a:p>
        </p:txBody>
      </p:sp>
      <p:sp>
        <p:nvSpPr>
          <p:cNvPr id="5" name="4 Elipse"/>
          <p:cNvSpPr/>
          <p:nvPr/>
        </p:nvSpPr>
        <p:spPr>
          <a:xfrm>
            <a:off x="7164288" y="1995686"/>
            <a:ext cx="1656184" cy="843558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itchFamily="34" charset="0"/>
              </a:rPr>
              <a:t>13 Temas</a:t>
            </a:r>
            <a:endParaRPr lang="es-ES" sz="2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6" name="5 Rectángulo"/>
          <p:cNvSpPr/>
          <p:nvPr/>
        </p:nvSpPr>
        <p:spPr>
          <a:xfrm>
            <a:off x="4283968" y="3435846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 startAt="14"/>
              <a:defRPr/>
            </a:pPr>
            <a:r>
              <a:rPr lang="es-ES" b="1" dirty="0">
                <a:latin typeface="+mn-lt"/>
              </a:rPr>
              <a:t>Dios invita a la conversión por </a:t>
            </a:r>
            <a:r>
              <a:rPr lang="es-ES" b="1" dirty="0" smtClean="0">
                <a:latin typeface="+mn-lt"/>
              </a:rPr>
              <a:t>los </a:t>
            </a:r>
            <a:r>
              <a:rPr lang="es-ES" b="1" dirty="0" smtClean="0">
                <a:solidFill>
                  <a:srgbClr val="FF0000"/>
                </a:solidFill>
                <a:latin typeface="+mn-lt"/>
              </a:rPr>
              <a:t>Profetas</a:t>
            </a:r>
            <a:endParaRPr lang="es-ES" b="1" dirty="0">
              <a:latin typeface="+mn-lt"/>
            </a:endParaRP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 startAt="14"/>
              <a:defRPr/>
            </a:pPr>
            <a:r>
              <a:rPr lang="es-ES" b="1" dirty="0">
                <a:latin typeface="+mn-lt"/>
              </a:rPr>
              <a:t>Dios </a:t>
            </a:r>
            <a:r>
              <a:rPr lang="es-ES" b="1" dirty="0" smtClean="0">
                <a:latin typeface="+mn-lt"/>
              </a:rPr>
              <a:t>promete </a:t>
            </a:r>
            <a:r>
              <a:rPr lang="es-ES" b="1" dirty="0">
                <a:latin typeface="+mn-lt"/>
              </a:rPr>
              <a:t>una </a:t>
            </a:r>
            <a:r>
              <a:rPr lang="es-ES" b="1" dirty="0">
                <a:solidFill>
                  <a:srgbClr val="FF0000"/>
                </a:solidFill>
                <a:latin typeface="+mn-lt"/>
              </a:rPr>
              <a:t>Alianza nueva</a:t>
            </a:r>
            <a:r>
              <a:rPr lang="es-ES" b="1" dirty="0">
                <a:latin typeface="+mn-lt"/>
              </a:rPr>
              <a:t>	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 startAt="14"/>
              <a:defRPr/>
            </a:pPr>
            <a:r>
              <a:rPr lang="es-ES" b="1" dirty="0">
                <a:latin typeface="+mn-lt"/>
              </a:rPr>
              <a:t>Dios educa a su pueblo por </a:t>
            </a:r>
            <a:r>
              <a:rPr lang="es-ES" b="1" dirty="0" smtClean="0">
                <a:latin typeface="+mn-lt"/>
              </a:rPr>
              <a:t>los </a:t>
            </a:r>
            <a:r>
              <a:rPr lang="es-ES" b="1" dirty="0" smtClean="0">
                <a:solidFill>
                  <a:srgbClr val="FF0000"/>
                </a:solidFill>
                <a:latin typeface="+mn-lt"/>
              </a:rPr>
              <a:t>Sabios</a:t>
            </a:r>
            <a:endParaRPr lang="es-ES" b="1" dirty="0">
              <a:latin typeface="+mn-lt"/>
            </a:endParaRP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 startAt="14"/>
              <a:defRPr/>
            </a:pPr>
            <a:r>
              <a:rPr lang="es-ES" b="1" dirty="0">
                <a:solidFill>
                  <a:srgbClr val="FF0000"/>
                </a:solidFill>
                <a:latin typeface="+mn-lt"/>
              </a:rPr>
              <a:t>Juan el Bautista</a:t>
            </a:r>
            <a:r>
              <a:rPr lang="es-ES" b="1" dirty="0">
                <a:latin typeface="+mn-lt"/>
              </a:rPr>
              <a:t>, </a:t>
            </a:r>
            <a:r>
              <a:rPr lang="es-ES" b="1" dirty="0" smtClean="0">
                <a:latin typeface="+mn-lt"/>
              </a:rPr>
              <a:t>enviado </a:t>
            </a:r>
            <a:r>
              <a:rPr lang="es-ES" b="1" dirty="0">
                <a:latin typeface="+mn-lt"/>
              </a:rPr>
              <a:t>por Dios</a:t>
            </a:r>
            <a:r>
              <a:rPr lang="es-ES" b="1" dirty="0"/>
              <a:t>	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33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1 Imagen" descr="Testigos002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926" y="757238"/>
            <a:ext cx="4500563" cy="33754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1" name="2 Imagen" descr="Testigos003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37076" y="757238"/>
            <a:ext cx="4498975" cy="33754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3 Rectángulo"/>
          <p:cNvSpPr/>
          <p:nvPr/>
        </p:nvSpPr>
        <p:spPr>
          <a:xfrm>
            <a:off x="179388" y="1"/>
            <a:ext cx="8640762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III. Jesucristo es la Verdad: Nuevo Testamento</a:t>
            </a:r>
          </a:p>
        </p:txBody>
      </p:sp>
      <p:sp>
        <p:nvSpPr>
          <p:cNvPr id="5" name="4 Rectángulo"/>
          <p:cNvSpPr/>
          <p:nvPr/>
        </p:nvSpPr>
        <p:spPr>
          <a:xfrm>
            <a:off x="251520" y="4189393"/>
            <a:ext cx="8569325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Morado, color que nos invita a acoger </a:t>
            </a:r>
            <a:r>
              <a:rPr lang="es-E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la verdad de Cristo</a:t>
            </a:r>
            <a:r>
              <a:rPr lang="es-E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, nuestro Salvador y Señor.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33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1 Imagen" descr="Testigos002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926" y="636488"/>
            <a:ext cx="4500563" cy="33754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5" name="2 Imagen" descr="Testigos003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37076" y="636488"/>
            <a:ext cx="4498975" cy="33754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4 Rectángulo"/>
          <p:cNvSpPr/>
          <p:nvPr/>
        </p:nvSpPr>
        <p:spPr>
          <a:xfrm>
            <a:off x="250826" y="4083918"/>
            <a:ext cx="8569325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Conexión con la Vigilia Pascual: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¡Aleluya! ¡Aleluya! ¡Aleluya!</a:t>
            </a:r>
          </a:p>
        </p:txBody>
      </p:sp>
      <p:sp>
        <p:nvSpPr>
          <p:cNvPr id="6" name="5 Rectángulo"/>
          <p:cNvSpPr/>
          <p:nvPr/>
        </p:nvSpPr>
        <p:spPr>
          <a:xfrm>
            <a:off x="179388" y="1"/>
            <a:ext cx="8640762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III. Jesucristo es la Verdad: Nuevo Testamento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Rectángulo"/>
          <p:cNvSpPr/>
          <p:nvPr/>
        </p:nvSpPr>
        <p:spPr>
          <a:xfrm>
            <a:off x="395536" y="843558"/>
            <a:ext cx="8496944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s-E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Crisis en la transmisión de la fe</a:t>
            </a:r>
          </a:p>
          <a:p>
            <a:pPr lvl="1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s-ES" sz="3200" b="1" dirty="0" smtClean="0">
                <a:latin typeface="+mn-lt"/>
                <a:cs typeface="+mn-cs"/>
              </a:rPr>
              <a:t>El pueblo es ahora la </a:t>
            </a:r>
            <a:r>
              <a:rPr lang="es-ES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“aldea global”</a:t>
            </a:r>
            <a:r>
              <a:rPr lang="es-ES" sz="3200" b="1" dirty="0" smtClean="0">
                <a:latin typeface="+mn-lt"/>
                <a:cs typeface="+mn-cs"/>
              </a:rPr>
              <a:t> (internet)</a:t>
            </a:r>
            <a:endParaRPr lang="es-ES" sz="32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  <a:p>
            <a:pPr lvl="1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s-ES" sz="3200" b="1" dirty="0" smtClean="0">
                <a:latin typeface="+mn-lt"/>
                <a:cs typeface="+mn-cs"/>
              </a:rPr>
              <a:t>Respecto a la </a:t>
            </a:r>
            <a:r>
              <a:rPr lang="es-ES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escuela</a:t>
            </a:r>
            <a:r>
              <a:rPr lang="es-ES" sz="3200" b="1" dirty="0" smtClean="0">
                <a:latin typeface="+mn-lt"/>
                <a:cs typeface="+mn-cs"/>
              </a:rPr>
              <a:t> se habla de laicidad y “emergencia educativa”</a:t>
            </a:r>
          </a:p>
          <a:p>
            <a:pPr lvl="1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s-ES" sz="3200" b="1" dirty="0" smtClean="0">
                <a:latin typeface="+mn-lt"/>
                <a:cs typeface="+mn-cs"/>
              </a:rPr>
              <a:t>La </a:t>
            </a:r>
            <a:r>
              <a:rPr lang="es-ES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familia</a:t>
            </a:r>
            <a:r>
              <a:rPr lang="es-ES" sz="3200" b="1" dirty="0" smtClean="0">
                <a:latin typeface="+mn-lt"/>
                <a:cs typeface="+mn-cs"/>
              </a:rPr>
              <a:t> se halla perdida y desbordada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s-E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Tarea de la </a:t>
            </a:r>
            <a:r>
              <a:rPr lang="es-ES" sz="32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Parroquia</a:t>
            </a:r>
            <a:r>
              <a:rPr lang="es-E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:</a:t>
            </a:r>
          </a:p>
          <a:p>
            <a:pPr lvl="1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s-ES" sz="3200" b="1" dirty="0" smtClean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Proponer</a:t>
            </a:r>
            <a:r>
              <a:rPr lang="es-E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 </a:t>
            </a:r>
            <a:r>
              <a:rPr lang="es-ES" sz="3200" b="1" dirty="0" smtClean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la fe</a:t>
            </a:r>
          </a:p>
          <a:p>
            <a:pPr lvl="1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s-ES" sz="3200" b="1" dirty="0" smtClean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Engendrar</a:t>
            </a:r>
            <a:r>
              <a:rPr lang="es-E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 </a:t>
            </a:r>
            <a:r>
              <a:rPr lang="es-ES" sz="3200" b="1" dirty="0" smtClean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en la fe</a:t>
            </a:r>
            <a:endParaRPr lang="es-ES" sz="3200" b="1" dirty="0">
              <a:solidFill>
                <a:srgbClr val="FF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0" y="51470"/>
            <a:ext cx="91440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Casi todo ha cambiado</a:t>
            </a:r>
          </a:p>
        </p:txBody>
      </p:sp>
      <p:sp>
        <p:nvSpPr>
          <p:cNvPr id="5" name="4 Rectángulo"/>
          <p:cNvSpPr/>
          <p:nvPr/>
        </p:nvSpPr>
        <p:spPr>
          <a:xfrm>
            <a:off x="5652120" y="3603669"/>
            <a:ext cx="3240360" cy="120032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36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INICIACIÓN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36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CRISTIANA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33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Rectángulo"/>
          <p:cNvSpPr/>
          <p:nvPr/>
        </p:nvSpPr>
        <p:spPr>
          <a:xfrm>
            <a:off x="250825" y="141685"/>
            <a:ext cx="8642350" cy="954107"/>
          </a:xfrm>
          <a:prstGeom prst="rect">
            <a:avLst/>
          </a:prstGeom>
          <a:solidFill>
            <a:srgbClr val="CC3399"/>
          </a:solidFill>
        </p:spPr>
        <p:txBody>
          <a:bodyPr>
            <a:spAutoFit/>
          </a:bodyPr>
          <a:lstStyle/>
          <a:p>
            <a:pPr marL="400050" indent="-40005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III. Jesucristo es la Verdad: </a:t>
            </a:r>
            <a:r>
              <a:rPr lang="es-E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Liturgia de la Palabra 2: lecturas del Nuevo Testamento</a:t>
            </a:r>
          </a:p>
        </p:txBody>
      </p:sp>
      <p:sp>
        <p:nvSpPr>
          <p:cNvPr id="4" name="3 Rectángulo"/>
          <p:cNvSpPr/>
          <p:nvPr/>
        </p:nvSpPr>
        <p:spPr>
          <a:xfrm>
            <a:off x="323528" y="1347614"/>
            <a:ext cx="8496300" cy="29546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400" b="1" dirty="0">
                <a:solidFill>
                  <a:schemeClr val="bg1"/>
                </a:solidFill>
                <a:latin typeface="+mn-lt"/>
                <a:cs typeface="+mn-cs"/>
              </a:rPr>
              <a:t>Expone la culminación de la historia de la Salvación en Cristo, centrada en su Misterio </a:t>
            </a:r>
            <a:r>
              <a:rPr lang="es-ES" sz="2400" b="1" dirty="0" smtClean="0">
                <a:solidFill>
                  <a:schemeClr val="bg1"/>
                </a:solidFill>
                <a:latin typeface="+mn-lt"/>
                <a:cs typeface="+mn-cs"/>
              </a:rPr>
              <a:t>Pascual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s-ES" b="1" dirty="0">
              <a:solidFill>
                <a:schemeClr val="bg1"/>
              </a:solidFill>
              <a:latin typeface="+mn-lt"/>
              <a:cs typeface="+mn-cs"/>
            </a:endParaRP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 startAt="18"/>
              <a:defRPr/>
            </a:pPr>
            <a:r>
              <a:rPr lang="es-ES" sz="2000" b="1" dirty="0" smtClean="0">
                <a:solidFill>
                  <a:schemeClr val="bg1"/>
                </a:solidFill>
                <a:latin typeface="+mn-lt"/>
                <a:cs typeface="+mn-cs"/>
              </a:rPr>
              <a:t>El </a:t>
            </a:r>
            <a:r>
              <a:rPr lang="es-ES" sz="2000" b="1" dirty="0">
                <a:solidFill>
                  <a:schemeClr val="bg1"/>
                </a:solidFill>
                <a:latin typeface="+mn-lt"/>
                <a:cs typeface="+mn-cs"/>
              </a:rPr>
              <a:t>Hijo de Dios </a:t>
            </a:r>
            <a:r>
              <a:rPr lang="es-ES" sz="2000" b="1" dirty="0">
                <a:solidFill>
                  <a:srgbClr val="FFFF00"/>
                </a:solidFill>
                <a:latin typeface="+mn-lt"/>
                <a:cs typeface="+mn-cs"/>
              </a:rPr>
              <a:t>se hizo hombre</a:t>
            </a:r>
            <a:r>
              <a:rPr lang="es-ES" sz="2000" b="1" dirty="0">
                <a:solidFill>
                  <a:schemeClr val="bg1"/>
                </a:solidFill>
                <a:latin typeface="+mn-lt"/>
                <a:cs typeface="+mn-cs"/>
              </a:rPr>
              <a:t>	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 startAt="18"/>
              <a:defRPr/>
            </a:pPr>
            <a:r>
              <a:rPr lang="es-ES" sz="2000" b="1" dirty="0">
                <a:solidFill>
                  <a:schemeClr val="bg1"/>
                </a:solidFill>
                <a:latin typeface="+mn-lt"/>
                <a:cs typeface="+mn-cs"/>
              </a:rPr>
              <a:t>Jesús nació de santa </a:t>
            </a:r>
            <a:r>
              <a:rPr lang="es-ES" sz="2000" b="1" dirty="0">
                <a:solidFill>
                  <a:srgbClr val="FFFF00"/>
                </a:solidFill>
                <a:latin typeface="+mn-lt"/>
                <a:cs typeface="+mn-cs"/>
              </a:rPr>
              <a:t>María Virgen</a:t>
            </a:r>
            <a:r>
              <a:rPr lang="es-ES" sz="2000" b="1" dirty="0">
                <a:solidFill>
                  <a:schemeClr val="bg1"/>
                </a:solidFill>
                <a:latin typeface="+mn-lt"/>
                <a:cs typeface="+mn-cs"/>
              </a:rPr>
              <a:t>	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 startAt="18"/>
              <a:defRPr/>
            </a:pPr>
            <a:r>
              <a:rPr lang="es-ES" sz="2000" b="1" dirty="0">
                <a:solidFill>
                  <a:schemeClr val="bg1"/>
                </a:solidFill>
                <a:latin typeface="+mn-lt"/>
                <a:cs typeface="+mn-cs"/>
              </a:rPr>
              <a:t>Jesús es el </a:t>
            </a:r>
            <a:r>
              <a:rPr lang="es-ES" sz="2000" b="1" dirty="0">
                <a:solidFill>
                  <a:srgbClr val="FFFF00"/>
                </a:solidFill>
                <a:latin typeface="+mn-lt"/>
                <a:cs typeface="+mn-cs"/>
              </a:rPr>
              <a:t>Hijo unigénito de Dios</a:t>
            </a:r>
            <a:r>
              <a:rPr lang="es-ES" sz="2000" b="1" dirty="0">
                <a:solidFill>
                  <a:schemeClr val="bg1"/>
                </a:solidFill>
                <a:latin typeface="+mn-lt"/>
                <a:cs typeface="+mn-cs"/>
              </a:rPr>
              <a:t>	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 startAt="18"/>
              <a:defRPr/>
            </a:pPr>
            <a:r>
              <a:rPr lang="es-ES" sz="2000" b="1" dirty="0" smtClean="0">
                <a:solidFill>
                  <a:schemeClr val="bg1"/>
                </a:solidFill>
                <a:latin typeface="+mn-lt"/>
                <a:cs typeface="+mn-cs"/>
              </a:rPr>
              <a:t>Jesús </a:t>
            </a:r>
            <a:r>
              <a:rPr lang="es-ES" sz="2000" b="1" dirty="0">
                <a:solidFill>
                  <a:schemeClr val="bg1"/>
                </a:solidFill>
                <a:latin typeface="+mn-lt"/>
                <a:cs typeface="+mn-cs"/>
              </a:rPr>
              <a:t>es el </a:t>
            </a:r>
            <a:r>
              <a:rPr lang="es-ES" sz="2000" b="1" dirty="0">
                <a:solidFill>
                  <a:srgbClr val="FFFF00"/>
                </a:solidFill>
                <a:latin typeface="+mn-lt"/>
                <a:cs typeface="+mn-cs"/>
              </a:rPr>
              <a:t>Mesías, el Cristo</a:t>
            </a:r>
            <a:r>
              <a:rPr lang="es-ES" sz="2000" b="1" dirty="0">
                <a:solidFill>
                  <a:schemeClr val="bg1"/>
                </a:solidFill>
                <a:latin typeface="+mn-lt"/>
                <a:cs typeface="+mn-cs"/>
              </a:rPr>
              <a:t>	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 startAt="18"/>
              <a:defRPr/>
            </a:pPr>
            <a:r>
              <a:rPr lang="es-ES" sz="2000" b="1" dirty="0" smtClean="0">
                <a:solidFill>
                  <a:schemeClr val="bg1"/>
                </a:solidFill>
                <a:latin typeface="+mn-lt"/>
                <a:cs typeface="+mn-cs"/>
              </a:rPr>
              <a:t>Jesús </a:t>
            </a:r>
            <a:r>
              <a:rPr lang="es-ES" sz="2000" b="1" dirty="0">
                <a:solidFill>
                  <a:schemeClr val="bg1"/>
                </a:solidFill>
                <a:latin typeface="+mn-lt"/>
                <a:cs typeface="+mn-cs"/>
              </a:rPr>
              <a:t>es </a:t>
            </a:r>
            <a:r>
              <a:rPr lang="es-ES" sz="2000" b="1" dirty="0">
                <a:solidFill>
                  <a:srgbClr val="FFFF00"/>
                </a:solidFill>
                <a:latin typeface="+mn-lt"/>
                <a:cs typeface="+mn-cs"/>
              </a:rPr>
              <a:t>el Señor</a:t>
            </a:r>
            <a:r>
              <a:rPr lang="es-ES" sz="2000" b="1" dirty="0">
                <a:solidFill>
                  <a:schemeClr val="bg1"/>
                </a:solidFill>
                <a:latin typeface="+mn-lt"/>
                <a:cs typeface="+mn-cs"/>
              </a:rPr>
              <a:t>	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 startAt="18"/>
              <a:defRPr/>
            </a:pPr>
            <a:r>
              <a:rPr lang="es-ES" sz="2000" b="1" dirty="0">
                <a:solidFill>
                  <a:schemeClr val="bg1"/>
                </a:solidFill>
                <a:latin typeface="+mn-lt"/>
                <a:cs typeface="+mn-cs"/>
              </a:rPr>
              <a:t>Jesús promete y envía el </a:t>
            </a:r>
            <a:r>
              <a:rPr lang="es-ES" sz="2000" b="1" dirty="0">
                <a:solidFill>
                  <a:srgbClr val="FFFF00"/>
                </a:solidFill>
                <a:latin typeface="+mn-lt"/>
                <a:cs typeface="+mn-cs"/>
              </a:rPr>
              <a:t>Espíritu Santo</a:t>
            </a:r>
            <a:r>
              <a:rPr lang="es-ES" dirty="0">
                <a:latin typeface="+mn-lt"/>
                <a:cs typeface="+mn-cs"/>
              </a:rPr>
              <a:t>	</a:t>
            </a:r>
          </a:p>
        </p:txBody>
      </p:sp>
      <p:sp>
        <p:nvSpPr>
          <p:cNvPr id="5" name="4 Elipse"/>
          <p:cNvSpPr/>
          <p:nvPr/>
        </p:nvSpPr>
        <p:spPr>
          <a:xfrm>
            <a:off x="7164288" y="2211710"/>
            <a:ext cx="1656184" cy="843558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itchFamily="34" charset="0"/>
              </a:rPr>
              <a:t>5 Temas</a:t>
            </a:r>
            <a:endParaRPr lang="es-ES" sz="2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1 Imagen" descr="Testigos002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926" y="757238"/>
            <a:ext cx="4500563" cy="33754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3 Rectángulo"/>
          <p:cNvSpPr/>
          <p:nvPr/>
        </p:nvSpPr>
        <p:spPr>
          <a:xfrm>
            <a:off x="179388" y="0"/>
            <a:ext cx="8640762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32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IV. Jesucristo es la Vida: Liturgia bautismal</a:t>
            </a:r>
            <a:endParaRPr lang="es-ES" sz="32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323528" y="4155926"/>
            <a:ext cx="8569325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Azul, color que hace referencia al </a:t>
            </a:r>
            <a:r>
              <a:rPr lang="es-E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agua</a:t>
            </a:r>
            <a:r>
              <a:rPr lang="es-ES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del bautismo que nos engendra a la nueva vida.</a:t>
            </a:r>
          </a:p>
        </p:txBody>
      </p:sp>
      <p:pic>
        <p:nvPicPr>
          <p:cNvPr id="23557" name="2 Imagen" descr="Testigos003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37076" y="757238"/>
            <a:ext cx="4498975" cy="33754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1 Imagen" descr="Testigos002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8" y="627534"/>
            <a:ext cx="4500562" cy="33754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79" name="2 Imagen" descr="Testigos003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08513" y="627534"/>
            <a:ext cx="4500562" cy="33754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4 Rectángulo"/>
          <p:cNvSpPr/>
          <p:nvPr/>
        </p:nvSpPr>
        <p:spPr>
          <a:xfrm>
            <a:off x="250826" y="4011910"/>
            <a:ext cx="8569325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Conexión con la Vigilia Pascual: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¡Sí, renuncio! ¡Sí, creo!</a:t>
            </a:r>
          </a:p>
        </p:txBody>
      </p:sp>
      <p:sp>
        <p:nvSpPr>
          <p:cNvPr id="6" name="5 Rectángulo"/>
          <p:cNvSpPr/>
          <p:nvPr/>
        </p:nvSpPr>
        <p:spPr>
          <a:xfrm>
            <a:off x="179388" y="1"/>
            <a:ext cx="8640762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IV. Jesucristo es la Vida: Liturgia bautismal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179388" y="1"/>
            <a:ext cx="8640762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IV. Jesucristo es la Vida: Liturgia bautismal</a:t>
            </a:r>
          </a:p>
        </p:txBody>
      </p:sp>
      <p:sp>
        <p:nvSpPr>
          <p:cNvPr id="6" name="5 Rectángulo"/>
          <p:cNvSpPr/>
          <p:nvPr/>
        </p:nvSpPr>
        <p:spPr>
          <a:xfrm>
            <a:off x="395288" y="519112"/>
            <a:ext cx="8424862" cy="4431983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400" b="1" dirty="0" err="1" smtClean="0">
                <a:solidFill>
                  <a:srgbClr val="FF00FF"/>
                </a:solidFill>
                <a:latin typeface="+mn-lt"/>
                <a:cs typeface="+mn-cs"/>
              </a:rPr>
              <a:t>Ccentrada</a:t>
            </a:r>
            <a:r>
              <a:rPr lang="es-ES" sz="2400" b="1" dirty="0" smtClean="0">
                <a:solidFill>
                  <a:srgbClr val="FF00FF"/>
                </a:solidFill>
                <a:latin typeface="+mn-lt"/>
                <a:cs typeface="+mn-cs"/>
              </a:rPr>
              <a:t> </a:t>
            </a:r>
            <a:r>
              <a:rPr lang="es-ES" sz="2400" b="1" dirty="0">
                <a:solidFill>
                  <a:srgbClr val="FF00FF"/>
                </a:solidFill>
                <a:latin typeface="+mn-lt"/>
                <a:cs typeface="+mn-cs"/>
              </a:rPr>
              <a:t>principalmente en los sacramentos, siendo el Bautismo el primero de ellos</a:t>
            </a:r>
            <a:endParaRPr lang="es-ES" b="1" dirty="0">
              <a:latin typeface="+mn-lt"/>
              <a:cs typeface="+mn-cs"/>
            </a:endParaRP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 startAt="25"/>
              <a:defRPr/>
            </a:pPr>
            <a:r>
              <a:rPr lang="es-ES" b="1" dirty="0" smtClean="0">
                <a:latin typeface="+mn-lt"/>
                <a:cs typeface="+mn-cs"/>
              </a:rPr>
              <a:t>El </a:t>
            </a:r>
            <a:r>
              <a:rPr lang="es-ES" b="1" dirty="0">
                <a:solidFill>
                  <a:srgbClr val="FF0000"/>
                </a:solidFill>
                <a:latin typeface="+mn-lt"/>
                <a:cs typeface="+mn-cs"/>
              </a:rPr>
              <a:t>Espíritu Santo </a:t>
            </a:r>
            <a:r>
              <a:rPr lang="es-ES" b="1" dirty="0">
                <a:latin typeface="+mn-lt"/>
                <a:cs typeface="+mn-cs"/>
              </a:rPr>
              <a:t>da vida a la Iglesia	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 startAt="25"/>
              <a:defRPr/>
            </a:pPr>
            <a:r>
              <a:rPr lang="es-ES" b="1" dirty="0">
                <a:latin typeface="+mn-lt"/>
                <a:cs typeface="+mn-cs"/>
              </a:rPr>
              <a:t>Sois </a:t>
            </a:r>
            <a:r>
              <a:rPr lang="es-ES" b="1" dirty="0">
                <a:solidFill>
                  <a:srgbClr val="FF0000"/>
                </a:solidFill>
                <a:latin typeface="+mn-lt"/>
                <a:cs typeface="+mn-cs"/>
              </a:rPr>
              <a:t>pueblo de Dios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 startAt="25"/>
              <a:defRPr/>
            </a:pPr>
            <a:r>
              <a:rPr lang="es-ES" b="1" dirty="0" smtClean="0">
                <a:solidFill>
                  <a:srgbClr val="FF0000"/>
                </a:solidFill>
                <a:latin typeface="+mn-lt"/>
                <a:cs typeface="+mn-cs"/>
              </a:rPr>
              <a:t>Pedro</a:t>
            </a:r>
            <a:r>
              <a:rPr lang="es-ES" b="1" dirty="0">
                <a:solidFill>
                  <a:srgbClr val="FF0000"/>
                </a:solidFill>
                <a:latin typeface="+mn-lt"/>
                <a:cs typeface="+mn-cs"/>
              </a:rPr>
              <a:t>, </a:t>
            </a:r>
            <a:r>
              <a:rPr lang="es-ES" b="1" dirty="0">
                <a:latin typeface="+mn-lt"/>
                <a:cs typeface="+mn-cs"/>
              </a:rPr>
              <a:t>apóstol de Jesucristo	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 startAt="25"/>
              <a:defRPr/>
            </a:pPr>
            <a:r>
              <a:rPr lang="es-ES" b="1" dirty="0" smtClean="0">
                <a:latin typeface="+mn-lt"/>
                <a:cs typeface="+mn-cs"/>
              </a:rPr>
              <a:t>Llamados </a:t>
            </a:r>
            <a:r>
              <a:rPr lang="es-ES" b="1" dirty="0">
                <a:latin typeface="+mn-lt"/>
                <a:cs typeface="+mn-cs"/>
              </a:rPr>
              <a:t>a la </a:t>
            </a:r>
            <a:r>
              <a:rPr lang="es-ES" b="1" dirty="0">
                <a:solidFill>
                  <a:srgbClr val="FF0000"/>
                </a:solidFill>
                <a:latin typeface="+mn-lt"/>
                <a:cs typeface="+mn-cs"/>
              </a:rPr>
              <a:t>conversión	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 startAt="25"/>
              <a:defRPr/>
            </a:pPr>
            <a:r>
              <a:rPr lang="es-ES" b="1" dirty="0" smtClean="0">
                <a:latin typeface="+mn-lt"/>
                <a:cs typeface="+mn-cs"/>
              </a:rPr>
              <a:t>El </a:t>
            </a:r>
            <a:r>
              <a:rPr lang="es-ES" b="1" dirty="0">
                <a:latin typeface="+mn-lt"/>
                <a:cs typeface="+mn-cs"/>
              </a:rPr>
              <a:t>sacramento del </a:t>
            </a:r>
            <a:r>
              <a:rPr lang="es-ES" b="1" dirty="0">
                <a:solidFill>
                  <a:srgbClr val="FF0000"/>
                </a:solidFill>
                <a:latin typeface="+mn-lt"/>
                <a:cs typeface="+mn-cs"/>
              </a:rPr>
              <a:t>bautismo	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 startAt="25"/>
              <a:defRPr/>
            </a:pPr>
            <a:r>
              <a:rPr lang="es-ES" b="1" dirty="0" smtClean="0">
                <a:latin typeface="+mn-lt"/>
                <a:cs typeface="+mn-cs"/>
              </a:rPr>
              <a:t>El </a:t>
            </a:r>
            <a:r>
              <a:rPr lang="es-ES" b="1" dirty="0">
                <a:latin typeface="+mn-lt"/>
                <a:cs typeface="+mn-cs"/>
              </a:rPr>
              <a:t>sacramento de la </a:t>
            </a:r>
            <a:r>
              <a:rPr lang="es-ES" b="1" dirty="0">
                <a:solidFill>
                  <a:srgbClr val="FF0000"/>
                </a:solidFill>
                <a:latin typeface="+mn-lt"/>
                <a:cs typeface="+mn-cs"/>
              </a:rPr>
              <a:t>confirmación</a:t>
            </a:r>
            <a:r>
              <a:rPr lang="es-ES" b="1" dirty="0">
                <a:latin typeface="+mn-lt"/>
                <a:cs typeface="+mn-cs"/>
              </a:rPr>
              <a:t>	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 startAt="25"/>
              <a:defRPr/>
            </a:pPr>
            <a:r>
              <a:rPr lang="es-ES" b="1" dirty="0" smtClean="0">
                <a:latin typeface="+mn-lt"/>
                <a:cs typeface="+mn-cs"/>
              </a:rPr>
              <a:t>El </a:t>
            </a:r>
            <a:r>
              <a:rPr lang="es-ES" b="1" dirty="0">
                <a:latin typeface="+mn-lt"/>
                <a:cs typeface="+mn-cs"/>
              </a:rPr>
              <a:t>sacramento de la </a:t>
            </a:r>
            <a:r>
              <a:rPr lang="es-ES" b="1" dirty="0">
                <a:solidFill>
                  <a:srgbClr val="FF0000"/>
                </a:solidFill>
                <a:latin typeface="+mn-lt"/>
                <a:cs typeface="+mn-cs"/>
              </a:rPr>
              <a:t>eucaristía</a:t>
            </a:r>
            <a:r>
              <a:rPr lang="es-ES" b="1" dirty="0">
                <a:latin typeface="+mn-lt"/>
                <a:cs typeface="+mn-cs"/>
              </a:rPr>
              <a:t>	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 startAt="25"/>
              <a:defRPr/>
            </a:pPr>
            <a:r>
              <a:rPr lang="es-ES" b="1" dirty="0" smtClean="0">
                <a:latin typeface="+mn-lt"/>
                <a:cs typeface="+mn-cs"/>
              </a:rPr>
              <a:t>El </a:t>
            </a:r>
            <a:r>
              <a:rPr lang="es-ES" b="1" dirty="0">
                <a:latin typeface="+mn-lt"/>
                <a:cs typeface="+mn-cs"/>
              </a:rPr>
              <a:t>sacramento de la </a:t>
            </a:r>
            <a:r>
              <a:rPr lang="es-ES" b="1" dirty="0">
                <a:solidFill>
                  <a:srgbClr val="FF0000"/>
                </a:solidFill>
                <a:latin typeface="+mn-lt"/>
                <a:cs typeface="+mn-cs"/>
              </a:rPr>
              <a:t>penitencia	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 startAt="25"/>
              <a:defRPr/>
            </a:pPr>
            <a:r>
              <a:rPr lang="es-ES" b="1" dirty="0" smtClean="0">
                <a:latin typeface="+mn-lt"/>
                <a:cs typeface="+mn-cs"/>
              </a:rPr>
              <a:t>El </a:t>
            </a:r>
            <a:r>
              <a:rPr lang="es-ES" b="1" dirty="0">
                <a:latin typeface="+mn-lt"/>
                <a:cs typeface="+mn-cs"/>
              </a:rPr>
              <a:t>sacramento de la </a:t>
            </a:r>
            <a:r>
              <a:rPr lang="es-ES" b="1" dirty="0">
                <a:solidFill>
                  <a:srgbClr val="FF0000"/>
                </a:solidFill>
                <a:latin typeface="+mn-lt"/>
                <a:cs typeface="+mn-cs"/>
              </a:rPr>
              <a:t>unción de los enfermos	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 startAt="25"/>
              <a:defRPr/>
            </a:pPr>
            <a:r>
              <a:rPr lang="es-ES" b="1" dirty="0" smtClean="0">
                <a:latin typeface="+mn-lt"/>
                <a:cs typeface="+mn-cs"/>
              </a:rPr>
              <a:t>El </a:t>
            </a:r>
            <a:r>
              <a:rPr lang="es-ES" b="1" dirty="0">
                <a:latin typeface="+mn-lt"/>
                <a:cs typeface="+mn-cs"/>
              </a:rPr>
              <a:t>sacramento del </a:t>
            </a:r>
            <a:r>
              <a:rPr lang="es-ES" b="1" dirty="0">
                <a:solidFill>
                  <a:srgbClr val="FF0000"/>
                </a:solidFill>
                <a:latin typeface="+mn-lt"/>
                <a:cs typeface="+mn-cs"/>
              </a:rPr>
              <a:t>orden</a:t>
            </a:r>
            <a:r>
              <a:rPr lang="es-ES" b="1" dirty="0">
                <a:latin typeface="+mn-lt"/>
                <a:cs typeface="+mn-cs"/>
              </a:rPr>
              <a:t>	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 startAt="25"/>
              <a:defRPr/>
            </a:pPr>
            <a:r>
              <a:rPr lang="es-ES" b="1" dirty="0" smtClean="0">
                <a:latin typeface="+mn-lt"/>
                <a:cs typeface="+mn-cs"/>
              </a:rPr>
              <a:t>El </a:t>
            </a:r>
            <a:r>
              <a:rPr lang="es-ES" b="1" dirty="0">
                <a:latin typeface="+mn-lt"/>
                <a:cs typeface="+mn-cs"/>
              </a:rPr>
              <a:t>sacramento del </a:t>
            </a:r>
            <a:r>
              <a:rPr lang="es-ES" b="1" dirty="0">
                <a:solidFill>
                  <a:srgbClr val="FF0000"/>
                </a:solidFill>
                <a:latin typeface="+mn-lt"/>
                <a:cs typeface="+mn-cs"/>
              </a:rPr>
              <a:t>matrimonio</a:t>
            </a:r>
            <a:r>
              <a:rPr lang="es-ES" b="1" dirty="0">
                <a:latin typeface="+mn-lt"/>
                <a:cs typeface="+mn-cs"/>
              </a:rPr>
              <a:t>	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 startAt="25"/>
              <a:defRPr/>
            </a:pPr>
            <a:r>
              <a:rPr lang="es-ES" b="1" dirty="0">
                <a:solidFill>
                  <a:srgbClr val="FF0000"/>
                </a:solidFill>
                <a:latin typeface="+mn-lt"/>
                <a:cs typeface="+mn-cs"/>
              </a:rPr>
              <a:t>Esperamos</a:t>
            </a:r>
            <a:r>
              <a:rPr lang="es-ES" b="1" dirty="0">
                <a:latin typeface="+mn-lt"/>
                <a:cs typeface="+mn-cs"/>
              </a:rPr>
              <a:t> unos cielos nuevos y una tierra nueva	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 startAt="25"/>
              <a:defRPr/>
            </a:pPr>
            <a:r>
              <a:rPr lang="es-ES" b="1" dirty="0">
                <a:latin typeface="+mn-lt"/>
                <a:cs typeface="+mn-cs"/>
              </a:rPr>
              <a:t>Esta es nuestra fe, esta es </a:t>
            </a:r>
            <a:r>
              <a:rPr lang="es-ES" b="1" dirty="0">
                <a:solidFill>
                  <a:srgbClr val="FF0000"/>
                </a:solidFill>
                <a:latin typeface="+mn-lt"/>
                <a:cs typeface="+mn-cs"/>
              </a:rPr>
              <a:t>la fe de la Iglesia</a:t>
            </a:r>
          </a:p>
        </p:txBody>
      </p:sp>
      <p:sp>
        <p:nvSpPr>
          <p:cNvPr id="8" name="7 Elipse"/>
          <p:cNvSpPr/>
          <p:nvPr/>
        </p:nvSpPr>
        <p:spPr>
          <a:xfrm>
            <a:off x="7164288" y="2211710"/>
            <a:ext cx="1656184" cy="843558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itchFamily="34" charset="0"/>
              </a:rPr>
              <a:t>13 Temas</a:t>
            </a:r>
            <a:endParaRPr lang="es-ES" sz="2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1 Imagen" descr="Testigos002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926" y="757238"/>
            <a:ext cx="4500563" cy="33754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699" name="2 Imagen" descr="Testigos003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0564" y="757238"/>
            <a:ext cx="4498975" cy="33754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3 Rectángulo"/>
          <p:cNvSpPr/>
          <p:nvPr/>
        </p:nvSpPr>
        <p:spPr>
          <a:xfrm>
            <a:off x="0" y="141685"/>
            <a:ext cx="9144000" cy="49244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V. Jesucristo es el Camino: Liturgia eucarística y envío</a:t>
            </a:r>
          </a:p>
        </p:txBody>
      </p:sp>
      <p:sp>
        <p:nvSpPr>
          <p:cNvPr id="5" name="4 Rectángulo"/>
          <p:cNvSpPr/>
          <p:nvPr/>
        </p:nvSpPr>
        <p:spPr>
          <a:xfrm>
            <a:off x="250826" y="4299348"/>
            <a:ext cx="8569325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Rojo, color del </a:t>
            </a:r>
            <a:r>
              <a:rPr lang="es-E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Espíritu Santo</a:t>
            </a:r>
            <a:r>
              <a:rPr lang="es-ES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, quien nos impulsa a vivir </a:t>
            </a:r>
            <a:r>
              <a:rPr lang="es-ES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como testigos del Señor.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0" y="141685"/>
            <a:ext cx="9144000" cy="49244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V. Jesucristo es el Camino: Liturgia eucarística y envío</a:t>
            </a:r>
          </a:p>
        </p:txBody>
      </p:sp>
      <p:pic>
        <p:nvPicPr>
          <p:cNvPr id="6" name="1 Imagen" descr="Testigos002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8" y="708496"/>
            <a:ext cx="4500562" cy="33754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2 Imagen" descr="Testigos003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1" y="708496"/>
            <a:ext cx="4500563" cy="33754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7 Rectángulo"/>
          <p:cNvSpPr/>
          <p:nvPr/>
        </p:nvSpPr>
        <p:spPr>
          <a:xfrm>
            <a:off x="250826" y="4083918"/>
            <a:ext cx="8569325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Conexión con la Vigilia Pascual: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El Cuerpo de Cristo. ¡Amén!</a:t>
            </a:r>
            <a:endParaRPr lang="es-E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Rectángulo"/>
          <p:cNvSpPr/>
          <p:nvPr/>
        </p:nvSpPr>
        <p:spPr>
          <a:xfrm>
            <a:off x="250825" y="86917"/>
            <a:ext cx="8642350" cy="477054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V. Jesucristo es el Camino</a:t>
            </a:r>
            <a:r>
              <a:rPr lang="es-ES" sz="25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: </a:t>
            </a:r>
            <a:r>
              <a:rPr lang="es-ES" sz="2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Liturgia eucarística y envío</a:t>
            </a:r>
          </a:p>
        </p:txBody>
      </p:sp>
      <p:sp>
        <p:nvSpPr>
          <p:cNvPr id="4" name="3 Rectángulo"/>
          <p:cNvSpPr/>
          <p:nvPr/>
        </p:nvSpPr>
        <p:spPr>
          <a:xfrm>
            <a:off x="251520" y="557629"/>
            <a:ext cx="8569325" cy="4524315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000" b="1" dirty="0" smtClean="0">
                <a:solidFill>
                  <a:srgbClr val="FFFF00"/>
                </a:solidFill>
                <a:latin typeface="+mn-lt"/>
                <a:cs typeface="+mn-cs"/>
              </a:rPr>
              <a:t>Dedicada a </a:t>
            </a:r>
            <a:r>
              <a:rPr lang="es-ES" sz="2000" b="1" dirty="0">
                <a:solidFill>
                  <a:srgbClr val="FFFF00"/>
                </a:solidFill>
                <a:latin typeface="+mn-lt"/>
                <a:cs typeface="+mn-cs"/>
              </a:rPr>
              <a:t>la moral y a los mandamientos vividos como Cristo los </a:t>
            </a:r>
            <a:r>
              <a:rPr lang="es-ES" sz="2000" b="1" dirty="0" smtClean="0">
                <a:solidFill>
                  <a:srgbClr val="FFFF00"/>
                </a:solidFill>
                <a:latin typeface="+mn-lt"/>
                <a:cs typeface="+mn-cs"/>
              </a:rPr>
              <a:t>vivió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s-ES" sz="1600" dirty="0">
              <a:solidFill>
                <a:srgbClr val="FFFF00"/>
              </a:solidFill>
              <a:latin typeface="+mn-lt"/>
              <a:cs typeface="+mn-cs"/>
            </a:endParaRP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 startAt="37"/>
              <a:defRPr/>
            </a:pPr>
            <a:r>
              <a:rPr lang="es-ES" b="1" dirty="0">
                <a:solidFill>
                  <a:srgbClr val="FFFF00"/>
                </a:solidFill>
                <a:latin typeface="+mn-lt"/>
                <a:cs typeface="+mn-cs"/>
              </a:rPr>
              <a:t>Pablo</a:t>
            </a:r>
            <a:r>
              <a:rPr lang="es-ES" b="1" dirty="0">
                <a:solidFill>
                  <a:schemeClr val="bg1"/>
                </a:solidFill>
                <a:latin typeface="+mn-lt"/>
                <a:cs typeface="+mn-cs"/>
              </a:rPr>
              <a:t>, escogido para anunciar el Evangelio de Dios	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 startAt="37"/>
              <a:defRPr/>
            </a:pPr>
            <a:r>
              <a:rPr lang="es-ES" b="1" dirty="0" smtClean="0">
                <a:solidFill>
                  <a:schemeClr val="bg1"/>
                </a:solidFill>
                <a:latin typeface="+mn-lt"/>
                <a:cs typeface="+mn-cs"/>
              </a:rPr>
              <a:t>Tened </a:t>
            </a:r>
            <a:r>
              <a:rPr lang="es-ES" b="1" dirty="0">
                <a:solidFill>
                  <a:schemeClr val="bg1"/>
                </a:solidFill>
                <a:latin typeface="+mn-lt"/>
                <a:cs typeface="+mn-cs"/>
              </a:rPr>
              <a:t>entre vosotros los </a:t>
            </a:r>
            <a:r>
              <a:rPr lang="es-ES" b="1" dirty="0">
                <a:solidFill>
                  <a:srgbClr val="FFFF00"/>
                </a:solidFill>
                <a:latin typeface="+mn-lt"/>
                <a:cs typeface="+mn-cs"/>
              </a:rPr>
              <a:t>sentimientos </a:t>
            </a:r>
            <a:r>
              <a:rPr lang="es-ES" b="1" dirty="0">
                <a:solidFill>
                  <a:schemeClr val="bg1"/>
                </a:solidFill>
                <a:latin typeface="+mn-lt"/>
                <a:cs typeface="+mn-cs"/>
              </a:rPr>
              <a:t>propios de Cristo Jesús	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 startAt="37"/>
              <a:defRPr/>
            </a:pPr>
            <a:r>
              <a:rPr lang="es-ES" b="1" dirty="0">
                <a:solidFill>
                  <a:schemeClr val="bg1"/>
                </a:solidFill>
                <a:latin typeface="+mn-lt"/>
                <a:cs typeface="+mn-cs"/>
              </a:rPr>
              <a:t>Estáis salvados por </a:t>
            </a:r>
            <a:r>
              <a:rPr lang="es-ES" b="1" dirty="0">
                <a:solidFill>
                  <a:srgbClr val="FFFF00"/>
                </a:solidFill>
                <a:latin typeface="+mn-lt"/>
                <a:cs typeface="+mn-cs"/>
              </a:rPr>
              <a:t>pura gracia</a:t>
            </a:r>
            <a:r>
              <a:rPr lang="es-ES" b="1" dirty="0">
                <a:solidFill>
                  <a:schemeClr val="bg1"/>
                </a:solidFill>
                <a:latin typeface="+mn-lt"/>
                <a:cs typeface="+mn-cs"/>
              </a:rPr>
              <a:t>	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 startAt="37"/>
              <a:defRPr/>
            </a:pPr>
            <a:r>
              <a:rPr lang="es-ES" b="1" dirty="0">
                <a:solidFill>
                  <a:schemeClr val="bg1"/>
                </a:solidFill>
                <a:latin typeface="+mn-lt"/>
                <a:cs typeface="+mn-cs"/>
              </a:rPr>
              <a:t>Ya no eres esclavo sino hijo. </a:t>
            </a:r>
            <a:r>
              <a:rPr lang="es-ES" b="1" dirty="0">
                <a:solidFill>
                  <a:srgbClr val="FFFF00"/>
                </a:solidFill>
                <a:latin typeface="+mn-lt"/>
                <a:cs typeface="+mn-cs"/>
              </a:rPr>
              <a:t>El primer, segundo y tercer mandamiento</a:t>
            </a:r>
            <a:r>
              <a:rPr lang="es-ES" b="1" dirty="0">
                <a:solidFill>
                  <a:schemeClr val="bg1"/>
                </a:solidFill>
                <a:latin typeface="+mn-lt"/>
                <a:cs typeface="+mn-cs"/>
              </a:rPr>
              <a:t>	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 startAt="37"/>
              <a:defRPr/>
            </a:pPr>
            <a:r>
              <a:rPr lang="es-ES" b="1" dirty="0">
                <a:solidFill>
                  <a:schemeClr val="bg1"/>
                </a:solidFill>
                <a:latin typeface="+mn-lt"/>
                <a:cs typeface="+mn-cs"/>
              </a:rPr>
              <a:t>Obedeced a vuestros padres en el Señor. </a:t>
            </a:r>
            <a:r>
              <a:rPr lang="es-ES" b="1" dirty="0">
                <a:solidFill>
                  <a:srgbClr val="FFFF00"/>
                </a:solidFill>
                <a:latin typeface="+mn-lt"/>
                <a:cs typeface="+mn-cs"/>
              </a:rPr>
              <a:t>El cuarto mandamiento</a:t>
            </a:r>
            <a:r>
              <a:rPr lang="es-ES" b="1" dirty="0">
                <a:solidFill>
                  <a:schemeClr val="bg1"/>
                </a:solidFill>
                <a:latin typeface="+mn-lt"/>
                <a:cs typeface="+mn-cs"/>
              </a:rPr>
              <a:t>	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 startAt="37"/>
              <a:defRPr/>
            </a:pPr>
            <a:r>
              <a:rPr lang="es-ES" b="1" dirty="0">
                <a:solidFill>
                  <a:schemeClr val="bg1"/>
                </a:solidFill>
                <a:latin typeface="+mn-lt"/>
                <a:cs typeface="+mn-cs"/>
              </a:rPr>
              <a:t>Dios da la vida. </a:t>
            </a:r>
            <a:r>
              <a:rPr lang="es-ES" b="1" dirty="0">
                <a:solidFill>
                  <a:srgbClr val="FFFF00"/>
                </a:solidFill>
                <a:latin typeface="+mn-lt"/>
                <a:cs typeface="+mn-cs"/>
              </a:rPr>
              <a:t>El quinto mandamiento</a:t>
            </a:r>
            <a:r>
              <a:rPr lang="es-ES" b="1" dirty="0">
                <a:solidFill>
                  <a:schemeClr val="bg1"/>
                </a:solidFill>
                <a:latin typeface="+mn-lt"/>
                <a:cs typeface="+mn-cs"/>
              </a:rPr>
              <a:t>	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 startAt="37"/>
              <a:defRPr/>
            </a:pPr>
            <a:r>
              <a:rPr lang="es-ES" b="1" dirty="0">
                <a:solidFill>
                  <a:schemeClr val="bg1"/>
                </a:solidFill>
                <a:latin typeface="+mn-lt"/>
                <a:cs typeface="+mn-cs"/>
              </a:rPr>
              <a:t>Vivid en el amor. </a:t>
            </a:r>
            <a:r>
              <a:rPr lang="es-ES" b="1" dirty="0">
                <a:solidFill>
                  <a:srgbClr val="FFFF00"/>
                </a:solidFill>
                <a:latin typeface="+mn-lt"/>
                <a:cs typeface="+mn-cs"/>
              </a:rPr>
              <a:t>El sexto y noveno </a:t>
            </a:r>
            <a:r>
              <a:rPr lang="es-ES" b="1" dirty="0" smtClean="0">
                <a:solidFill>
                  <a:srgbClr val="FFFF00"/>
                </a:solidFill>
                <a:latin typeface="+mn-lt"/>
                <a:cs typeface="+mn-cs"/>
              </a:rPr>
              <a:t>mandamiento</a:t>
            </a:r>
            <a:endParaRPr lang="es-ES" b="1" dirty="0">
              <a:solidFill>
                <a:srgbClr val="FFFF00"/>
              </a:solidFill>
              <a:latin typeface="+mn-lt"/>
              <a:cs typeface="+mn-cs"/>
            </a:endParaRP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 startAt="37"/>
              <a:defRPr/>
            </a:pPr>
            <a:r>
              <a:rPr lang="es-ES" b="1" dirty="0">
                <a:solidFill>
                  <a:schemeClr val="bg1"/>
                </a:solidFill>
                <a:latin typeface="+mn-lt"/>
                <a:cs typeface="+mn-cs"/>
              </a:rPr>
              <a:t>No pongáis vuestra confianza en las riquezas. </a:t>
            </a:r>
            <a:r>
              <a:rPr lang="es-ES" b="1" dirty="0">
                <a:solidFill>
                  <a:srgbClr val="FFFF00"/>
                </a:solidFill>
                <a:latin typeface="+mn-lt"/>
                <a:cs typeface="+mn-cs"/>
              </a:rPr>
              <a:t>El séptimo y décimo mandamiento...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 startAt="37"/>
              <a:defRPr/>
            </a:pPr>
            <a:r>
              <a:rPr lang="es-ES" b="1" dirty="0">
                <a:solidFill>
                  <a:schemeClr val="bg1"/>
                </a:solidFill>
                <a:latin typeface="+mn-lt"/>
                <a:cs typeface="+mn-cs"/>
              </a:rPr>
              <a:t>Goza con la verdad. </a:t>
            </a:r>
            <a:r>
              <a:rPr lang="es-ES" b="1" dirty="0">
                <a:solidFill>
                  <a:srgbClr val="FFFF00"/>
                </a:solidFill>
                <a:latin typeface="+mn-lt"/>
                <a:cs typeface="+mn-cs"/>
              </a:rPr>
              <a:t>El octavo mandamiento	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 startAt="37"/>
              <a:defRPr/>
            </a:pPr>
            <a:r>
              <a:rPr lang="es-ES" b="1" dirty="0">
                <a:solidFill>
                  <a:schemeClr val="bg1"/>
                </a:solidFill>
                <a:latin typeface="+mn-lt"/>
                <a:cs typeface="+mn-cs"/>
              </a:rPr>
              <a:t>¿Cómo piensa un cristiano? </a:t>
            </a:r>
            <a:r>
              <a:rPr lang="es-ES" b="1" dirty="0">
                <a:solidFill>
                  <a:srgbClr val="FFFF00"/>
                </a:solidFill>
                <a:latin typeface="+mn-lt"/>
                <a:cs typeface="+mn-cs"/>
              </a:rPr>
              <a:t>San Agustín de </a:t>
            </a:r>
            <a:r>
              <a:rPr lang="es-ES" b="1" dirty="0" err="1" smtClean="0">
                <a:solidFill>
                  <a:srgbClr val="FFFF00"/>
                </a:solidFill>
                <a:latin typeface="+mn-lt"/>
                <a:cs typeface="+mn-cs"/>
              </a:rPr>
              <a:t>Hipona</a:t>
            </a:r>
            <a:endParaRPr lang="es-ES" b="1" dirty="0">
              <a:solidFill>
                <a:srgbClr val="FFFF00"/>
              </a:solidFill>
              <a:latin typeface="+mn-lt"/>
              <a:cs typeface="+mn-cs"/>
            </a:endParaRP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 startAt="37"/>
              <a:defRPr/>
            </a:pPr>
            <a:r>
              <a:rPr lang="es-ES" b="1" dirty="0">
                <a:solidFill>
                  <a:schemeClr val="bg1"/>
                </a:solidFill>
                <a:latin typeface="+mn-lt"/>
                <a:cs typeface="+mn-cs"/>
              </a:rPr>
              <a:t>¿Cómo vive un cristiano? </a:t>
            </a:r>
            <a:r>
              <a:rPr lang="es-ES" b="1" dirty="0">
                <a:solidFill>
                  <a:srgbClr val="FFFF00"/>
                </a:solidFill>
                <a:latin typeface="+mn-lt"/>
                <a:cs typeface="+mn-cs"/>
              </a:rPr>
              <a:t>San Benito de </a:t>
            </a:r>
            <a:r>
              <a:rPr lang="es-ES" b="1" dirty="0" err="1" smtClean="0">
                <a:solidFill>
                  <a:srgbClr val="FFFF00"/>
                </a:solidFill>
                <a:latin typeface="+mn-lt"/>
                <a:cs typeface="+mn-cs"/>
              </a:rPr>
              <a:t>Nursia</a:t>
            </a:r>
            <a:endParaRPr lang="es-ES" b="1" dirty="0">
              <a:solidFill>
                <a:srgbClr val="FFFF00"/>
              </a:solidFill>
              <a:latin typeface="+mn-lt"/>
              <a:cs typeface="+mn-cs"/>
            </a:endParaRP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 startAt="37"/>
              <a:defRPr/>
            </a:pPr>
            <a:r>
              <a:rPr lang="es-ES" b="1" dirty="0">
                <a:solidFill>
                  <a:schemeClr val="bg1"/>
                </a:solidFill>
                <a:latin typeface="+mn-lt"/>
                <a:cs typeface="+mn-cs"/>
              </a:rPr>
              <a:t>¿Cómo actúa un cristiano? </a:t>
            </a:r>
            <a:r>
              <a:rPr lang="es-ES" b="1" dirty="0">
                <a:solidFill>
                  <a:srgbClr val="FFFF00"/>
                </a:solidFill>
                <a:latin typeface="+mn-lt"/>
                <a:cs typeface="+mn-cs"/>
              </a:rPr>
              <a:t>San Juan de </a:t>
            </a:r>
            <a:r>
              <a:rPr lang="es-ES" b="1" dirty="0" smtClean="0">
                <a:solidFill>
                  <a:srgbClr val="FFFF00"/>
                </a:solidFill>
                <a:latin typeface="+mn-lt"/>
                <a:cs typeface="+mn-cs"/>
              </a:rPr>
              <a:t>Dios</a:t>
            </a:r>
            <a:endParaRPr lang="es-ES" b="1" dirty="0">
              <a:solidFill>
                <a:srgbClr val="FFFF00"/>
              </a:solidFill>
              <a:latin typeface="+mn-lt"/>
              <a:cs typeface="+mn-cs"/>
            </a:endParaRP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 startAt="37"/>
              <a:defRPr/>
            </a:pPr>
            <a:r>
              <a:rPr lang="es-ES" b="1" dirty="0">
                <a:solidFill>
                  <a:schemeClr val="bg1"/>
                </a:solidFill>
                <a:latin typeface="+mn-lt"/>
                <a:cs typeface="+mn-cs"/>
              </a:rPr>
              <a:t>¿Cómo reza un cristiano? </a:t>
            </a:r>
            <a:r>
              <a:rPr lang="es-ES" b="1" dirty="0">
                <a:solidFill>
                  <a:srgbClr val="FFFF00"/>
                </a:solidFill>
                <a:latin typeface="+mn-lt"/>
                <a:cs typeface="+mn-cs"/>
              </a:rPr>
              <a:t>Santa Teresa de </a:t>
            </a:r>
            <a:r>
              <a:rPr lang="es-ES" b="1" dirty="0" smtClean="0">
                <a:solidFill>
                  <a:srgbClr val="FFFF00"/>
                </a:solidFill>
                <a:latin typeface="+mn-lt"/>
                <a:cs typeface="+mn-cs"/>
              </a:rPr>
              <a:t>Jesús</a:t>
            </a:r>
            <a:endParaRPr lang="es-ES" b="1" dirty="0">
              <a:solidFill>
                <a:srgbClr val="FFFF00"/>
              </a:solidFill>
              <a:latin typeface="+mn-lt"/>
              <a:cs typeface="+mn-cs"/>
            </a:endParaRP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 startAt="37"/>
              <a:defRPr/>
            </a:pPr>
            <a:r>
              <a:rPr lang="es-ES" b="1" dirty="0">
                <a:solidFill>
                  <a:schemeClr val="bg1"/>
                </a:solidFill>
                <a:latin typeface="+mn-lt"/>
                <a:cs typeface="+mn-cs"/>
              </a:rPr>
              <a:t>Sed siempre testigos del Señor. </a:t>
            </a:r>
            <a:r>
              <a:rPr lang="es-ES" b="1" dirty="0">
                <a:solidFill>
                  <a:srgbClr val="FFFF00"/>
                </a:solidFill>
                <a:latin typeface="+mn-lt"/>
                <a:cs typeface="+mn-cs"/>
              </a:rPr>
              <a:t>San Francisco Javier</a:t>
            </a:r>
          </a:p>
        </p:txBody>
      </p:sp>
      <p:sp>
        <p:nvSpPr>
          <p:cNvPr id="5" name="4 Elipse"/>
          <p:cNvSpPr/>
          <p:nvPr/>
        </p:nvSpPr>
        <p:spPr>
          <a:xfrm>
            <a:off x="7236296" y="4011910"/>
            <a:ext cx="1656184" cy="843558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itchFamily="34" charset="0"/>
              </a:rPr>
              <a:t>14 Temas</a:t>
            </a:r>
            <a:endParaRPr lang="es-ES" sz="2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1 Imagen" descr="Testigos002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925" y="757238"/>
            <a:ext cx="4500563" cy="3375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1" name="2 Imagen" descr="Testigos003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757238"/>
            <a:ext cx="4498975" cy="3375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3 Rectángulo"/>
          <p:cNvSpPr/>
          <p:nvPr/>
        </p:nvSpPr>
        <p:spPr>
          <a:xfrm>
            <a:off x="179388" y="0"/>
            <a:ext cx="8640762" cy="646113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3600" b="1" dirty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I. </a:t>
            </a:r>
            <a:r>
              <a:rPr lang="es-ES" sz="36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Jesucristo es la Luz</a:t>
            </a:r>
            <a:r>
              <a:rPr lang="es-ES" sz="3600" b="1" dirty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: </a:t>
            </a:r>
            <a:r>
              <a:rPr lang="es-ES" sz="36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Lucernario</a:t>
            </a:r>
          </a:p>
        </p:txBody>
      </p:sp>
      <p:sp>
        <p:nvSpPr>
          <p:cNvPr id="10245" name="4 Rectángulo"/>
          <p:cNvSpPr>
            <a:spLocks noChangeArrowheads="1"/>
          </p:cNvSpPr>
          <p:nvPr/>
        </p:nvSpPr>
        <p:spPr bwMode="auto">
          <a:xfrm>
            <a:off x="250825" y="4298950"/>
            <a:ext cx="8569325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800" b="1" dirty="0">
                <a:solidFill>
                  <a:srgbClr val="0000FF"/>
                </a:solidFill>
                <a:latin typeface="+mj-lt"/>
                <a:cs typeface="+mn-cs"/>
              </a:rPr>
              <a:t>El padrenuestro, la oración del Señor.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000" b="1" dirty="0">
                <a:solidFill>
                  <a:srgbClr val="FF0000"/>
                </a:solidFill>
                <a:latin typeface="+mj-lt"/>
                <a:cs typeface="+mn-cs"/>
              </a:rPr>
              <a:t>Doble página ilustrada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1 Imagen" descr="Testigos002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7" y="757238"/>
            <a:ext cx="4500563" cy="3375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75" name="2 Imagen" descr="Testigos003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37075" y="757238"/>
            <a:ext cx="4498975" cy="3375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3 Rectángulo"/>
          <p:cNvSpPr/>
          <p:nvPr/>
        </p:nvSpPr>
        <p:spPr>
          <a:xfrm>
            <a:off x="179388" y="0"/>
            <a:ext cx="8640762" cy="646113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3600" b="1" dirty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I. </a:t>
            </a:r>
            <a:r>
              <a:rPr lang="es-ES" sz="36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Jesucristo es la Luz</a:t>
            </a:r>
            <a:r>
              <a:rPr lang="es-ES" sz="3600" b="1" dirty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: </a:t>
            </a:r>
            <a:r>
              <a:rPr lang="es-ES" sz="36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Lucernario</a:t>
            </a:r>
          </a:p>
        </p:txBody>
      </p:sp>
      <p:sp>
        <p:nvSpPr>
          <p:cNvPr id="11269" name="4 Rectángulo"/>
          <p:cNvSpPr>
            <a:spLocks noChangeArrowheads="1"/>
          </p:cNvSpPr>
          <p:nvPr/>
        </p:nvSpPr>
        <p:spPr bwMode="auto">
          <a:xfrm>
            <a:off x="250825" y="4298950"/>
            <a:ext cx="8569325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800" b="1" dirty="0">
                <a:solidFill>
                  <a:srgbClr val="0000FF"/>
                </a:solidFill>
                <a:latin typeface="+mj-lt"/>
                <a:cs typeface="+mn-cs"/>
              </a:rPr>
              <a:t>El Año litúrgico.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000" b="1" dirty="0">
                <a:solidFill>
                  <a:srgbClr val="FF0000"/>
                </a:solidFill>
                <a:latin typeface="+mj-lt"/>
                <a:cs typeface="+mn-cs"/>
              </a:rPr>
              <a:t>Doble página ilustrada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1 Imagen" descr="Testigos002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7" y="757238"/>
            <a:ext cx="4500563" cy="3375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299" name="2 Imagen" descr="Testigos003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37075" y="757238"/>
            <a:ext cx="4498975" cy="3375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3 Rectángulo"/>
          <p:cNvSpPr/>
          <p:nvPr/>
        </p:nvSpPr>
        <p:spPr>
          <a:xfrm>
            <a:off x="179388" y="0"/>
            <a:ext cx="8640762" cy="523875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800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II. Jesucristo es la Palabra: Antiguo Testamento</a:t>
            </a:r>
          </a:p>
        </p:txBody>
      </p:sp>
      <p:sp>
        <p:nvSpPr>
          <p:cNvPr id="15365" name="4 Rectángulo"/>
          <p:cNvSpPr>
            <a:spLocks noChangeArrowheads="1"/>
          </p:cNvSpPr>
          <p:nvPr/>
        </p:nvSpPr>
        <p:spPr bwMode="auto">
          <a:xfrm>
            <a:off x="250825" y="4298950"/>
            <a:ext cx="8569325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800" b="1" dirty="0">
                <a:solidFill>
                  <a:srgbClr val="0000FF"/>
                </a:solidFill>
                <a:latin typeface="+mj-lt"/>
                <a:cs typeface="+mn-cs"/>
              </a:rPr>
              <a:t>La Biblia.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000" b="1" dirty="0">
                <a:solidFill>
                  <a:srgbClr val="FF0000"/>
                </a:solidFill>
                <a:latin typeface="+mj-lt"/>
                <a:cs typeface="+mn-cs"/>
              </a:rPr>
              <a:t>Doble página ilustrada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 Imagen" descr="Segundo-Anunci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5576" y="0"/>
            <a:ext cx="3269384" cy="5143500"/>
          </a:xfrm>
          <a:prstGeom prst="rect">
            <a:avLst/>
          </a:prstGeom>
        </p:spPr>
      </p:pic>
      <p:sp>
        <p:nvSpPr>
          <p:cNvPr id="8" name="7 Rectángulo"/>
          <p:cNvSpPr/>
          <p:nvPr/>
        </p:nvSpPr>
        <p:spPr>
          <a:xfrm>
            <a:off x="4427984" y="2283718"/>
            <a:ext cx="446449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800" b="1" dirty="0" smtClean="0"/>
              <a:t>El fin del cristianismo sociológico </a:t>
            </a:r>
          </a:p>
          <a:p>
            <a:r>
              <a:rPr lang="es-ES" sz="2800" b="1" dirty="0" smtClean="0"/>
              <a:t>puede ser el inicio del cristianismo </a:t>
            </a:r>
          </a:p>
          <a:p>
            <a:r>
              <a:rPr lang="es-ES" sz="2800" b="1" dirty="0" smtClean="0"/>
              <a:t>de la gracia </a:t>
            </a:r>
          </a:p>
          <a:p>
            <a:r>
              <a:rPr lang="es-ES" sz="2800" b="1" dirty="0" smtClean="0"/>
              <a:t>y de la libertad</a:t>
            </a:r>
            <a:endParaRPr lang="es-ES" sz="2800" dirty="0"/>
          </a:p>
        </p:txBody>
      </p:sp>
      <p:sp>
        <p:nvSpPr>
          <p:cNvPr id="10" name="9 Rectángulo"/>
          <p:cNvSpPr/>
          <p:nvPr/>
        </p:nvSpPr>
        <p:spPr>
          <a:xfrm>
            <a:off x="4355976" y="123478"/>
            <a:ext cx="4572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Tarea de la </a:t>
            </a:r>
            <a:r>
              <a:rPr lang="es-ES" sz="32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Parroquia</a:t>
            </a:r>
            <a:r>
              <a:rPr lang="es-E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Antes:</a:t>
            </a:r>
            <a:r>
              <a:rPr lang="es-E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400" b="1" dirty="0" smtClean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Alimentar </a:t>
            </a:r>
            <a:r>
              <a:rPr lang="es-E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 </a:t>
            </a:r>
            <a:r>
              <a:rPr lang="es-ES" sz="2400" b="1" dirty="0" smtClean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cuidar</a:t>
            </a:r>
            <a:r>
              <a:rPr lang="es-E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la fe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Ahora:</a:t>
            </a:r>
            <a:r>
              <a:rPr lang="es-E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3200" b="1" dirty="0" smtClean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-Proponer</a:t>
            </a:r>
            <a:r>
              <a:rPr lang="es-E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la fe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3200" b="1" dirty="0" smtClean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-Engendrar</a:t>
            </a:r>
            <a:r>
              <a:rPr lang="es-E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en la fe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1 Imagen" descr="Testigos002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7" y="757238"/>
            <a:ext cx="4500563" cy="3375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23" name="2 Imagen" descr="Testigos003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37075" y="757238"/>
            <a:ext cx="4498975" cy="3375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8" name="4 Rectángulo"/>
          <p:cNvSpPr>
            <a:spLocks noChangeArrowheads="1"/>
          </p:cNvSpPr>
          <p:nvPr/>
        </p:nvSpPr>
        <p:spPr bwMode="auto">
          <a:xfrm>
            <a:off x="250825" y="4298950"/>
            <a:ext cx="8569325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800" b="1" dirty="0">
                <a:solidFill>
                  <a:srgbClr val="0000FF"/>
                </a:solidFill>
                <a:latin typeface="+mj-lt"/>
                <a:cs typeface="+mn-cs"/>
              </a:rPr>
              <a:t>La Historia de la Salvación.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000" b="1" dirty="0">
                <a:solidFill>
                  <a:srgbClr val="FF0000"/>
                </a:solidFill>
                <a:latin typeface="+mj-lt"/>
                <a:cs typeface="+mn-cs"/>
              </a:rPr>
              <a:t>Doble página ilustrada</a:t>
            </a:r>
          </a:p>
        </p:txBody>
      </p:sp>
      <p:sp>
        <p:nvSpPr>
          <p:cNvPr id="6" name="5 Rectángulo"/>
          <p:cNvSpPr/>
          <p:nvPr/>
        </p:nvSpPr>
        <p:spPr>
          <a:xfrm>
            <a:off x="179388" y="0"/>
            <a:ext cx="8640762" cy="523875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800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II. Jesucristo es la Palabra: Antiguo Testamento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1 Imagen" descr="Testigos002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7" y="757238"/>
            <a:ext cx="4500563" cy="3375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47" name="2 Imagen" descr="Testigos003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37075" y="757238"/>
            <a:ext cx="4498975" cy="3375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3 Rectángulo"/>
          <p:cNvSpPr/>
          <p:nvPr/>
        </p:nvSpPr>
        <p:spPr>
          <a:xfrm>
            <a:off x="179388" y="0"/>
            <a:ext cx="8640762" cy="523875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8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III. Jesucristo es la Verdad: Nuevo Testamento</a:t>
            </a:r>
          </a:p>
        </p:txBody>
      </p:sp>
      <p:sp>
        <p:nvSpPr>
          <p:cNvPr id="5" name="4 Rectángulo"/>
          <p:cNvSpPr/>
          <p:nvPr/>
        </p:nvSpPr>
        <p:spPr>
          <a:xfrm>
            <a:off x="250825" y="4298950"/>
            <a:ext cx="8569325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800" b="1" dirty="0">
                <a:solidFill>
                  <a:srgbClr val="0000FF"/>
                </a:solidFill>
                <a:latin typeface="+mn-lt"/>
                <a:cs typeface="+mn-cs"/>
              </a:rPr>
              <a:t>La infancia y la vida oculta de Jesús.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000" b="1" dirty="0">
                <a:solidFill>
                  <a:srgbClr val="FF0000"/>
                </a:solidFill>
                <a:latin typeface="+mn-lt"/>
                <a:cs typeface="+mn-cs"/>
              </a:rPr>
              <a:t>Doble página ilustrada</a:t>
            </a:r>
            <a:endParaRPr lang="es-ES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1 Imagen" descr="Testigos002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7" y="757238"/>
            <a:ext cx="4500563" cy="3375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71" name="2 Imagen" descr="Testigos003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37075" y="757238"/>
            <a:ext cx="4498975" cy="3375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3 Rectángulo"/>
          <p:cNvSpPr/>
          <p:nvPr/>
        </p:nvSpPr>
        <p:spPr>
          <a:xfrm>
            <a:off x="179388" y="0"/>
            <a:ext cx="8640762" cy="523875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8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III. Jesucristo es la Verdad: Nuevo Testamento</a:t>
            </a:r>
          </a:p>
        </p:txBody>
      </p:sp>
      <p:sp>
        <p:nvSpPr>
          <p:cNvPr id="5" name="4 Rectángulo"/>
          <p:cNvSpPr/>
          <p:nvPr/>
        </p:nvSpPr>
        <p:spPr>
          <a:xfrm>
            <a:off x="250825" y="4298950"/>
            <a:ext cx="8569325" cy="8318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800" b="1" dirty="0">
                <a:solidFill>
                  <a:srgbClr val="0000FF"/>
                </a:solidFill>
                <a:latin typeface="+mj-lt"/>
                <a:cs typeface="+mn-cs"/>
              </a:rPr>
              <a:t>La vida pública de Jesús.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000" b="1" dirty="0">
                <a:solidFill>
                  <a:srgbClr val="FF0000"/>
                </a:solidFill>
                <a:latin typeface="+mj-lt"/>
                <a:cs typeface="+mn-cs"/>
              </a:rPr>
              <a:t>Doble página ilustrada</a:t>
            </a:r>
            <a:endParaRPr lang="es-ES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1 Imagen" descr="Testigos002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7" y="627534"/>
            <a:ext cx="4500563" cy="3375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395" name="2 Imagen" descr="Testigos003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37075" y="633884"/>
            <a:ext cx="4498975" cy="3373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3 Rectángulo"/>
          <p:cNvSpPr/>
          <p:nvPr/>
        </p:nvSpPr>
        <p:spPr>
          <a:xfrm>
            <a:off x="179388" y="0"/>
            <a:ext cx="8640762" cy="523875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8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III. Jesucristo es la Verdad: Nuevo Testamento</a:t>
            </a:r>
          </a:p>
        </p:txBody>
      </p:sp>
      <p:sp>
        <p:nvSpPr>
          <p:cNvPr id="5" name="4 Rectángulo"/>
          <p:cNvSpPr/>
          <p:nvPr/>
        </p:nvSpPr>
        <p:spPr>
          <a:xfrm>
            <a:off x="250825" y="3901975"/>
            <a:ext cx="8569325" cy="12620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800" b="1" dirty="0">
                <a:solidFill>
                  <a:srgbClr val="0000FF"/>
                </a:solidFill>
                <a:latin typeface="+mj-lt"/>
                <a:cs typeface="+mn-cs"/>
              </a:rPr>
              <a:t>El Misterio pascual: Pasión, Muerte, Resurrección y Glorificación de Cristo.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000" b="1" dirty="0">
                <a:solidFill>
                  <a:srgbClr val="FF0000"/>
                </a:solidFill>
                <a:latin typeface="+mj-lt"/>
                <a:cs typeface="+mn-cs"/>
              </a:rPr>
              <a:t>Doble página ilustrada</a:t>
            </a:r>
            <a:endParaRPr lang="es-ES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1 Imagen" descr="Testigos002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7" y="757238"/>
            <a:ext cx="4500563" cy="3375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19" name="2 Imagen" descr="Testigos003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37075" y="763588"/>
            <a:ext cx="4498975" cy="3373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3 Rectángulo"/>
          <p:cNvSpPr/>
          <p:nvPr/>
        </p:nvSpPr>
        <p:spPr>
          <a:xfrm>
            <a:off x="179388" y="0"/>
            <a:ext cx="8640762" cy="523875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IV. Jesucristo es la Vida: Liturgia bautismal</a:t>
            </a:r>
          </a:p>
        </p:txBody>
      </p:sp>
      <p:sp>
        <p:nvSpPr>
          <p:cNvPr id="5" name="4 Rectángulo"/>
          <p:cNvSpPr/>
          <p:nvPr/>
        </p:nvSpPr>
        <p:spPr>
          <a:xfrm>
            <a:off x="250825" y="4192588"/>
            <a:ext cx="8569325" cy="83026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800" b="1" dirty="0">
                <a:solidFill>
                  <a:srgbClr val="0000FF"/>
                </a:solidFill>
                <a:latin typeface="+mj-lt"/>
                <a:cs typeface="+mn-cs"/>
              </a:rPr>
              <a:t>La vida de los cristianos a lo largo de la historia.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000" b="1" dirty="0">
                <a:solidFill>
                  <a:srgbClr val="FF0000"/>
                </a:solidFill>
                <a:latin typeface="+mj-lt"/>
                <a:cs typeface="+mn-cs"/>
              </a:rPr>
              <a:t>Doble página ilustrada</a:t>
            </a:r>
            <a:endParaRPr lang="es-ES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1 Imagen" descr="Testigos002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7" y="757238"/>
            <a:ext cx="4500563" cy="3375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43" name="2 Imagen" descr="Testigos003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37075" y="763588"/>
            <a:ext cx="4498975" cy="3373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3 Rectángulo"/>
          <p:cNvSpPr/>
          <p:nvPr/>
        </p:nvSpPr>
        <p:spPr>
          <a:xfrm>
            <a:off x="179388" y="0"/>
            <a:ext cx="8640762" cy="523875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IV. Jesucristo es la Vida: Liturgia bautismal</a:t>
            </a:r>
          </a:p>
        </p:txBody>
      </p:sp>
      <p:sp>
        <p:nvSpPr>
          <p:cNvPr id="5" name="4 Rectángulo"/>
          <p:cNvSpPr/>
          <p:nvPr/>
        </p:nvSpPr>
        <p:spPr>
          <a:xfrm>
            <a:off x="250825" y="4192588"/>
            <a:ext cx="8569325" cy="83026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800" b="1" dirty="0">
                <a:solidFill>
                  <a:srgbClr val="0000FF"/>
                </a:solidFill>
                <a:latin typeface="+mj-lt"/>
                <a:cs typeface="+mn-cs"/>
              </a:rPr>
              <a:t>Pedro, el primer apóstol.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000" b="1" dirty="0">
                <a:solidFill>
                  <a:srgbClr val="FF0000"/>
                </a:solidFill>
                <a:latin typeface="+mj-lt"/>
                <a:cs typeface="+mn-cs"/>
              </a:rPr>
              <a:t>Doble página ilustrada</a:t>
            </a:r>
            <a:endParaRPr lang="es-ES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1 Imagen" descr="Testigos002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7" y="757238"/>
            <a:ext cx="4500563" cy="3375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67" name="2 Imagen" descr="Testigos003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37075" y="763588"/>
            <a:ext cx="4498975" cy="3373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3 Rectángulo"/>
          <p:cNvSpPr/>
          <p:nvPr/>
        </p:nvSpPr>
        <p:spPr>
          <a:xfrm>
            <a:off x="179388" y="0"/>
            <a:ext cx="8640762" cy="523875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IV. Jesucristo es la Vida: Liturgia bautismal</a:t>
            </a:r>
          </a:p>
        </p:txBody>
      </p:sp>
      <p:sp>
        <p:nvSpPr>
          <p:cNvPr id="5" name="4 Rectángulo"/>
          <p:cNvSpPr/>
          <p:nvPr/>
        </p:nvSpPr>
        <p:spPr>
          <a:xfrm>
            <a:off x="250825" y="4192588"/>
            <a:ext cx="8569325" cy="95408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800" b="1" dirty="0">
                <a:solidFill>
                  <a:srgbClr val="0000FF"/>
                </a:solidFill>
                <a:latin typeface="+mj-lt"/>
                <a:cs typeface="+mn-cs"/>
              </a:rPr>
              <a:t>Cristo sale a nuestro encuentro en los sacramentos. </a:t>
            </a:r>
            <a:r>
              <a:rPr lang="es-ES" sz="2000" b="1" dirty="0">
                <a:solidFill>
                  <a:srgbClr val="FF0000"/>
                </a:solidFill>
                <a:latin typeface="+mj-lt"/>
                <a:cs typeface="+mn-cs"/>
              </a:rPr>
              <a:t>Doble página ilustrada</a:t>
            </a:r>
            <a:endParaRPr lang="es-ES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1 Imagen" descr="Testigos002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7" y="757238"/>
            <a:ext cx="4500563" cy="3375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491" name="2 Imagen" descr="Testigos003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37075" y="763588"/>
            <a:ext cx="4498975" cy="3373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3 Rectángulo"/>
          <p:cNvSpPr/>
          <p:nvPr/>
        </p:nvSpPr>
        <p:spPr>
          <a:xfrm>
            <a:off x="0" y="0"/>
            <a:ext cx="9036050" cy="4921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V. Jesucristo es el Camino: Liturgia eucarística y envío</a:t>
            </a:r>
          </a:p>
        </p:txBody>
      </p:sp>
      <p:sp>
        <p:nvSpPr>
          <p:cNvPr id="5" name="4 Rectángulo"/>
          <p:cNvSpPr/>
          <p:nvPr/>
        </p:nvSpPr>
        <p:spPr>
          <a:xfrm>
            <a:off x="250825" y="4192588"/>
            <a:ext cx="8569325" cy="83026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800" b="1" dirty="0">
                <a:solidFill>
                  <a:srgbClr val="0000FF"/>
                </a:solidFill>
                <a:latin typeface="+mj-lt"/>
                <a:cs typeface="+mn-cs"/>
              </a:rPr>
              <a:t>Los viajes de san Pablo.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000" b="1" dirty="0">
                <a:solidFill>
                  <a:srgbClr val="FF0000"/>
                </a:solidFill>
                <a:latin typeface="+mj-lt"/>
                <a:cs typeface="+mn-cs"/>
              </a:rPr>
              <a:t>Doble página ilustrada</a:t>
            </a:r>
            <a:endParaRPr lang="es-ES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Rectángulo"/>
          <p:cNvSpPr/>
          <p:nvPr/>
        </p:nvSpPr>
        <p:spPr>
          <a:xfrm>
            <a:off x="179388" y="1"/>
            <a:ext cx="8640762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Apéndice 1: Fórmulas de fe</a:t>
            </a:r>
            <a:endParaRPr lang="es-ES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683568" y="555526"/>
            <a:ext cx="7776864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s-ES" sz="2000" b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Fórmulas de la doctrina católica</a:t>
            </a:r>
          </a:p>
          <a:p>
            <a:pPr lvl="2">
              <a:buFont typeface="Courier New" pitchFamily="49" charset="0"/>
              <a:buChar char="o"/>
            </a:pPr>
            <a:r>
              <a:rPr lang="es-ES" b="1" dirty="0" smtClean="0"/>
              <a:t>Doble mandamiento del amor</a:t>
            </a:r>
          </a:p>
          <a:p>
            <a:pPr lvl="2">
              <a:buFont typeface="Courier New" pitchFamily="49" charset="0"/>
              <a:buChar char="o"/>
            </a:pPr>
            <a:r>
              <a:rPr lang="es-ES" b="1" dirty="0" smtClean="0"/>
              <a:t>El mandamiento nuevo de Jesús</a:t>
            </a:r>
          </a:p>
          <a:p>
            <a:pPr lvl="2">
              <a:buFont typeface="Courier New" pitchFamily="49" charset="0"/>
              <a:buChar char="o"/>
            </a:pPr>
            <a:r>
              <a:rPr lang="es-ES" b="1" dirty="0" smtClean="0"/>
              <a:t>Los diez mandamientos</a:t>
            </a:r>
          </a:p>
          <a:p>
            <a:pPr lvl="2">
              <a:buFont typeface="Courier New" pitchFamily="49" charset="0"/>
              <a:buChar char="o"/>
            </a:pPr>
            <a:r>
              <a:rPr lang="es-ES" b="1" dirty="0" smtClean="0"/>
              <a:t>Las bienaventuranzas</a:t>
            </a:r>
          </a:p>
          <a:p>
            <a:pPr lvl="2">
              <a:buFont typeface="Courier New" pitchFamily="49" charset="0"/>
              <a:buChar char="o"/>
            </a:pPr>
            <a:r>
              <a:rPr lang="es-ES" b="1" dirty="0" smtClean="0"/>
              <a:t>Las tres virtudes teologales</a:t>
            </a:r>
          </a:p>
          <a:p>
            <a:pPr lvl="2">
              <a:buFont typeface="Courier New" pitchFamily="49" charset="0"/>
              <a:buChar char="o"/>
            </a:pPr>
            <a:r>
              <a:rPr lang="es-ES" b="1" dirty="0" smtClean="0"/>
              <a:t>Las cuatro virtudes cardinales</a:t>
            </a:r>
          </a:p>
          <a:p>
            <a:pPr lvl="2">
              <a:buFont typeface="Courier New" pitchFamily="49" charset="0"/>
              <a:buChar char="o"/>
            </a:pPr>
            <a:r>
              <a:rPr lang="es-ES" b="1" dirty="0" smtClean="0"/>
              <a:t>Los siete pecados capitales</a:t>
            </a:r>
          </a:p>
          <a:p>
            <a:pPr lvl="2">
              <a:buFont typeface="Courier New" pitchFamily="49" charset="0"/>
              <a:buChar char="o"/>
            </a:pPr>
            <a:r>
              <a:rPr lang="es-ES" b="1" dirty="0" smtClean="0"/>
              <a:t>Los siete dones del Espíritu Santo</a:t>
            </a:r>
          </a:p>
          <a:p>
            <a:pPr lvl="2">
              <a:buFont typeface="Courier New" pitchFamily="49" charset="0"/>
              <a:buChar char="o"/>
            </a:pPr>
            <a:r>
              <a:rPr lang="es-ES" b="1" dirty="0" smtClean="0"/>
              <a:t>Los doce frutos del Espíritu Santo</a:t>
            </a:r>
          </a:p>
          <a:p>
            <a:pPr lvl="2">
              <a:buFont typeface="Courier New" pitchFamily="49" charset="0"/>
              <a:buChar char="o"/>
            </a:pPr>
            <a:r>
              <a:rPr lang="es-ES" b="1" dirty="0" smtClean="0"/>
              <a:t>Los cinco mandamientos de la Iglesia</a:t>
            </a:r>
          </a:p>
          <a:p>
            <a:pPr lvl="2">
              <a:buFont typeface="Courier New" pitchFamily="49" charset="0"/>
              <a:buChar char="o"/>
            </a:pPr>
            <a:r>
              <a:rPr lang="es-ES" b="1" dirty="0" smtClean="0"/>
              <a:t>Las siete obras de misericordia corporales</a:t>
            </a:r>
          </a:p>
          <a:p>
            <a:pPr lvl="2">
              <a:buFont typeface="Courier New" pitchFamily="49" charset="0"/>
              <a:buChar char="o"/>
            </a:pPr>
            <a:r>
              <a:rPr lang="es-ES" b="1" dirty="0" smtClean="0"/>
              <a:t>Las siete obras de misericordia espirituales</a:t>
            </a:r>
          </a:p>
          <a:p>
            <a:pPr lvl="2">
              <a:buFont typeface="Courier New" pitchFamily="49" charset="0"/>
              <a:buChar char="o"/>
            </a:pPr>
            <a:r>
              <a:rPr lang="es-ES" b="1" dirty="0" smtClean="0"/>
              <a:t>Los siete sacramentos</a:t>
            </a:r>
          </a:p>
          <a:p>
            <a:pPr lvl="2">
              <a:buFont typeface="Courier New" pitchFamily="49" charset="0"/>
              <a:buChar char="o"/>
            </a:pPr>
            <a:r>
              <a:rPr lang="es-ES" b="1" dirty="0" smtClean="0"/>
              <a:t>Los novísimos</a:t>
            </a:r>
            <a:endParaRPr lang="es-ES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Rectángulo"/>
          <p:cNvSpPr/>
          <p:nvPr/>
        </p:nvSpPr>
        <p:spPr>
          <a:xfrm>
            <a:off x="179388" y="1"/>
            <a:ext cx="8640762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Apéndice 1: Fórmulas de fe</a:t>
            </a:r>
            <a:endParaRPr lang="es-ES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683568" y="771550"/>
            <a:ext cx="777686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s-ES" sz="2400" b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Preguntas y respuestas</a:t>
            </a:r>
          </a:p>
          <a:p>
            <a:pPr>
              <a:buFont typeface="Arial" pitchFamily="34" charset="0"/>
              <a:buChar char="•"/>
            </a:pPr>
            <a:endParaRPr lang="es-ES" sz="2000" b="1" u="sng" dirty="0" smtClean="0">
              <a:solidFill>
                <a:srgbClr val="FFFF00"/>
              </a:solidFill>
            </a:endParaRPr>
          </a:p>
          <a:p>
            <a:pPr lvl="2">
              <a:buFont typeface="Courier New" pitchFamily="49" charset="0"/>
              <a:buChar char="o"/>
            </a:pPr>
            <a:r>
              <a:rPr lang="es-ES" sz="2000" b="1" dirty="0" smtClean="0"/>
              <a:t> Introductorias: 1-13 </a:t>
            </a:r>
            <a:r>
              <a:rPr lang="es-ES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(13)</a:t>
            </a:r>
          </a:p>
          <a:p>
            <a:pPr lvl="2">
              <a:buFont typeface="Courier New" pitchFamily="49" charset="0"/>
              <a:buChar char="o"/>
            </a:pPr>
            <a:r>
              <a:rPr lang="es-ES" sz="2000" b="1" dirty="0" smtClean="0"/>
              <a:t> La profesión de fe cristiana: 14-88 </a:t>
            </a:r>
            <a:r>
              <a:rPr lang="es-ES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(75)</a:t>
            </a:r>
          </a:p>
          <a:p>
            <a:pPr lvl="2">
              <a:buFont typeface="Courier New" pitchFamily="49" charset="0"/>
              <a:buChar char="o"/>
            </a:pPr>
            <a:r>
              <a:rPr lang="es-ES" sz="2000" b="1" dirty="0" smtClean="0"/>
              <a:t> La celebración del Misterio cristiano: 89-112 </a:t>
            </a:r>
            <a:r>
              <a:rPr lang="es-ES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(24)</a:t>
            </a:r>
            <a:endParaRPr lang="es-ES" sz="2000" b="1" dirty="0" smtClean="0"/>
          </a:p>
          <a:p>
            <a:pPr lvl="2">
              <a:buFont typeface="Courier New" pitchFamily="49" charset="0"/>
              <a:buChar char="o"/>
            </a:pPr>
            <a:r>
              <a:rPr lang="es-ES" sz="2000" b="1" dirty="0" smtClean="0"/>
              <a:t> La vida en Cristo: 113-151 </a:t>
            </a:r>
            <a:r>
              <a:rPr lang="es-ES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(39)</a:t>
            </a:r>
            <a:endParaRPr lang="es-ES" sz="2000" b="1" dirty="0" smtClean="0"/>
          </a:p>
          <a:p>
            <a:pPr lvl="2">
              <a:buFont typeface="Courier New" pitchFamily="49" charset="0"/>
              <a:buChar char="o"/>
            </a:pPr>
            <a:r>
              <a:rPr lang="es-ES" sz="2000" b="1" dirty="0"/>
              <a:t> </a:t>
            </a:r>
            <a:r>
              <a:rPr lang="es-ES" sz="2000" b="1" dirty="0" smtClean="0"/>
              <a:t>La oración cristiana: 152-162 </a:t>
            </a:r>
            <a:r>
              <a:rPr lang="es-ES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(11)</a:t>
            </a:r>
            <a:endParaRPr lang="es-ES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Rectángulo"/>
          <p:cNvSpPr/>
          <p:nvPr/>
        </p:nvSpPr>
        <p:spPr>
          <a:xfrm>
            <a:off x="395536" y="411510"/>
            <a:ext cx="5184576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Iglesia universal: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s-ES" sz="32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1992: Catecismo de la Iglesia Católica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s-ES" sz="32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Iglesia española: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s-ES" sz="32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1998</a:t>
            </a:r>
            <a:r>
              <a:rPr lang="es-ES" sz="32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: La Iniciación Cristiana. </a:t>
            </a:r>
            <a:r>
              <a:rPr lang="es-ES" sz="32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Reflexiones </a:t>
            </a:r>
            <a:r>
              <a:rPr lang="es-ES" sz="32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y </a:t>
            </a:r>
            <a:r>
              <a:rPr lang="es-ES" sz="32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Orientaciones (CEE)</a:t>
            </a:r>
            <a:endParaRPr lang="es-ES" sz="32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6 Imagen" descr="catecismo-de-la-iglesia-catolic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70373" y="0"/>
            <a:ext cx="3266123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Rectángulo"/>
          <p:cNvSpPr/>
          <p:nvPr/>
        </p:nvSpPr>
        <p:spPr>
          <a:xfrm>
            <a:off x="179388" y="1"/>
            <a:ext cx="8640762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Apéndice 2: Oracional</a:t>
            </a:r>
            <a:endParaRPr lang="es-ES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683568" y="555526"/>
            <a:ext cx="820891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s-ES" sz="2400" b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Oraciones básicas</a:t>
            </a:r>
          </a:p>
          <a:p>
            <a:pPr lvl="2">
              <a:buFont typeface="Courier New" pitchFamily="49" charset="0"/>
              <a:buChar char="o"/>
            </a:pPr>
            <a:r>
              <a:rPr lang="es-ES" sz="2400" b="1" dirty="0" smtClean="0"/>
              <a:t> Señal de la santa cruz</a:t>
            </a:r>
          </a:p>
          <a:p>
            <a:pPr lvl="2">
              <a:buFont typeface="Courier New" pitchFamily="49" charset="0"/>
              <a:buChar char="o"/>
            </a:pPr>
            <a:r>
              <a:rPr lang="es-ES" sz="2400" b="1" dirty="0"/>
              <a:t> </a:t>
            </a:r>
            <a:r>
              <a:rPr lang="es-ES" sz="2400" b="1" dirty="0" smtClean="0"/>
              <a:t>Padrenuestro</a:t>
            </a:r>
          </a:p>
          <a:p>
            <a:pPr lvl="2">
              <a:buFont typeface="Courier New" pitchFamily="49" charset="0"/>
              <a:buChar char="o"/>
            </a:pPr>
            <a:r>
              <a:rPr lang="es-ES" sz="2400" b="1" dirty="0" smtClean="0"/>
              <a:t> Gloria al Padre</a:t>
            </a:r>
          </a:p>
          <a:p>
            <a:pPr lvl="2">
              <a:buFont typeface="Courier New" pitchFamily="49" charset="0"/>
              <a:buChar char="o"/>
            </a:pPr>
            <a:r>
              <a:rPr lang="es-ES" sz="2400" b="1" dirty="0" smtClean="0"/>
              <a:t> Avemaría</a:t>
            </a:r>
          </a:p>
          <a:p>
            <a:pPr lvl="2">
              <a:buFont typeface="Courier New" pitchFamily="49" charset="0"/>
              <a:buChar char="o"/>
            </a:pPr>
            <a:endParaRPr lang="es-ES" sz="2400" b="1" dirty="0" smtClean="0"/>
          </a:p>
          <a:p>
            <a:pPr>
              <a:buFont typeface="Arial" pitchFamily="34" charset="0"/>
              <a:buChar char="•"/>
            </a:pPr>
            <a:r>
              <a:rPr lang="es-ES" sz="2400" b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Oraciones litúrgicas</a:t>
            </a:r>
          </a:p>
          <a:p>
            <a:pPr lvl="2">
              <a:buFont typeface="Courier New" pitchFamily="49" charset="0"/>
              <a:buChar char="o"/>
            </a:pPr>
            <a:r>
              <a:rPr lang="es-ES" sz="2400" b="1" dirty="0" smtClean="0"/>
              <a:t> Yo confieso</a:t>
            </a:r>
          </a:p>
          <a:p>
            <a:pPr lvl="2">
              <a:buFont typeface="Courier New" pitchFamily="49" charset="0"/>
              <a:buChar char="o"/>
            </a:pPr>
            <a:r>
              <a:rPr lang="es-ES" sz="2400" b="1" dirty="0"/>
              <a:t> </a:t>
            </a:r>
            <a:r>
              <a:rPr lang="es-ES" sz="2400" b="1" dirty="0" smtClean="0"/>
              <a:t>Gloria</a:t>
            </a:r>
          </a:p>
          <a:p>
            <a:pPr lvl="2">
              <a:buFont typeface="Courier New" pitchFamily="49" charset="0"/>
              <a:buChar char="o"/>
            </a:pPr>
            <a:r>
              <a:rPr lang="es-ES" sz="2400" b="1" dirty="0" smtClean="0"/>
              <a:t> Credo o Símbolo de los Apóstoles</a:t>
            </a:r>
          </a:p>
          <a:p>
            <a:pPr lvl="2">
              <a:buFont typeface="Courier New" pitchFamily="49" charset="0"/>
              <a:buChar char="o"/>
            </a:pPr>
            <a:r>
              <a:rPr lang="es-ES" sz="2400" b="1" dirty="0" smtClean="0"/>
              <a:t> Credo o Símbolo niceno-constantinopolitano</a:t>
            </a:r>
          </a:p>
          <a:p>
            <a:pPr lvl="2">
              <a:buFont typeface="Courier New" pitchFamily="49" charset="0"/>
              <a:buChar char="o"/>
            </a:pPr>
            <a:r>
              <a:rPr lang="es-ES" sz="2400" b="1" dirty="0" smtClean="0"/>
              <a:t> Santo</a:t>
            </a:r>
            <a:endParaRPr lang="es-ES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Rectángulo"/>
          <p:cNvSpPr/>
          <p:nvPr/>
        </p:nvSpPr>
        <p:spPr>
          <a:xfrm>
            <a:off x="179388" y="1"/>
            <a:ext cx="8640762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Apéndice 2: Oracional</a:t>
            </a:r>
            <a:endParaRPr lang="es-ES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683568" y="555526"/>
            <a:ext cx="820891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s-ES" sz="2400" b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Oraciones al Espíritu Santo</a:t>
            </a:r>
          </a:p>
          <a:p>
            <a:pPr lvl="2">
              <a:buFont typeface="Courier New" pitchFamily="49" charset="0"/>
              <a:buChar char="o"/>
            </a:pPr>
            <a:r>
              <a:rPr lang="es-ES" sz="2400" b="1" dirty="0" smtClean="0"/>
              <a:t> Invocación</a:t>
            </a:r>
          </a:p>
          <a:p>
            <a:pPr lvl="2">
              <a:buFont typeface="Courier New" pitchFamily="49" charset="0"/>
              <a:buChar char="o"/>
            </a:pPr>
            <a:r>
              <a:rPr lang="es-ES" sz="2400" b="1" dirty="0"/>
              <a:t> </a:t>
            </a:r>
            <a:r>
              <a:rPr lang="es-ES" sz="2400" b="1" dirty="0" err="1" smtClean="0"/>
              <a:t>Veni</a:t>
            </a:r>
            <a:r>
              <a:rPr lang="es-ES" sz="2400" b="1" dirty="0" smtClean="0"/>
              <a:t>, </a:t>
            </a:r>
            <a:r>
              <a:rPr lang="es-ES" sz="2400" b="1" dirty="0" err="1" smtClean="0"/>
              <a:t>Creator</a:t>
            </a:r>
            <a:endParaRPr lang="es-ES" sz="2400" b="1" dirty="0" smtClean="0"/>
          </a:p>
          <a:p>
            <a:pPr>
              <a:buFont typeface="Arial" pitchFamily="34" charset="0"/>
              <a:buChar char="•"/>
            </a:pPr>
            <a:r>
              <a:rPr lang="es-ES" sz="2400" b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Oraciones a María</a:t>
            </a:r>
          </a:p>
          <a:p>
            <a:pPr lvl="2">
              <a:buFont typeface="Courier New" pitchFamily="49" charset="0"/>
              <a:buChar char="o"/>
            </a:pPr>
            <a:r>
              <a:rPr lang="es-ES" sz="2400" b="1" dirty="0" smtClean="0"/>
              <a:t> Salve</a:t>
            </a:r>
          </a:p>
          <a:p>
            <a:pPr lvl="2">
              <a:buFont typeface="Courier New" pitchFamily="49" charset="0"/>
              <a:buChar char="o"/>
            </a:pPr>
            <a:r>
              <a:rPr lang="es-ES" sz="2400" b="1" dirty="0"/>
              <a:t> </a:t>
            </a:r>
            <a:r>
              <a:rPr lang="es-ES" sz="2400" b="1" dirty="0" smtClean="0"/>
              <a:t>Bendita sea tu pureza</a:t>
            </a:r>
          </a:p>
          <a:p>
            <a:pPr lvl="2">
              <a:buFont typeface="Courier New" pitchFamily="49" charset="0"/>
              <a:buChar char="o"/>
            </a:pPr>
            <a:r>
              <a:rPr lang="es-ES" sz="2400" b="1" dirty="0" smtClean="0"/>
              <a:t> Ángelus</a:t>
            </a:r>
          </a:p>
          <a:p>
            <a:pPr lvl="2">
              <a:buFont typeface="Courier New" pitchFamily="49" charset="0"/>
              <a:buChar char="o"/>
            </a:pPr>
            <a:r>
              <a:rPr lang="es-ES" sz="2400" b="1" dirty="0" smtClean="0"/>
              <a:t> Regina </a:t>
            </a:r>
            <a:r>
              <a:rPr lang="es-ES" sz="2400" b="1" dirty="0" err="1" smtClean="0"/>
              <a:t>caeli</a:t>
            </a:r>
            <a:endParaRPr lang="es-ES" sz="2400" b="1" dirty="0" smtClean="0"/>
          </a:p>
          <a:p>
            <a:pPr lvl="2">
              <a:buFont typeface="Courier New" pitchFamily="49" charset="0"/>
              <a:buChar char="o"/>
            </a:pPr>
            <a:r>
              <a:rPr lang="es-ES" sz="2400" b="1" dirty="0" smtClean="0"/>
              <a:t> Rosario</a:t>
            </a:r>
          </a:p>
          <a:p>
            <a:pPr lvl="2">
              <a:buFont typeface="Courier New" pitchFamily="49" charset="0"/>
              <a:buChar char="o"/>
            </a:pPr>
            <a:r>
              <a:rPr lang="es-ES" sz="2400" b="1" dirty="0" smtClean="0"/>
              <a:t> Consagración a María</a:t>
            </a:r>
          </a:p>
          <a:p>
            <a:pPr lvl="2">
              <a:buFont typeface="Courier New" pitchFamily="49" charset="0"/>
              <a:buChar char="o"/>
            </a:pPr>
            <a:r>
              <a:rPr lang="es-ES" sz="2400" b="1" dirty="0" smtClean="0"/>
              <a:t> Bajo tu amparo</a:t>
            </a:r>
          </a:p>
          <a:p>
            <a:pPr lvl="2">
              <a:buFont typeface="Courier New" pitchFamily="49" charset="0"/>
              <a:buChar char="o"/>
            </a:pPr>
            <a:r>
              <a:rPr lang="es-ES" sz="2400" b="1" dirty="0" smtClean="0"/>
              <a:t> Acuérdate</a:t>
            </a:r>
            <a:endParaRPr lang="es-ES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Rectángulo"/>
          <p:cNvSpPr/>
          <p:nvPr/>
        </p:nvSpPr>
        <p:spPr>
          <a:xfrm>
            <a:off x="179388" y="1"/>
            <a:ext cx="8640762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Apéndice 2: Oracional</a:t>
            </a:r>
            <a:endParaRPr lang="es-ES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683568" y="555526"/>
            <a:ext cx="8208912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s-ES" sz="2400" b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Otras oraciones</a:t>
            </a:r>
          </a:p>
          <a:p>
            <a:pPr lvl="2">
              <a:buFont typeface="Courier New" pitchFamily="49" charset="0"/>
              <a:buChar char="o"/>
            </a:pPr>
            <a:r>
              <a:rPr lang="es-ES" sz="2400" b="1" dirty="0" smtClean="0"/>
              <a:t> Ángel de Dios</a:t>
            </a:r>
          </a:p>
          <a:p>
            <a:pPr lvl="2">
              <a:buFont typeface="Courier New" pitchFamily="49" charset="0"/>
              <a:buChar char="o"/>
            </a:pPr>
            <a:r>
              <a:rPr lang="es-ES" sz="2400" b="1" dirty="0"/>
              <a:t> </a:t>
            </a:r>
            <a:r>
              <a:rPr lang="es-ES" sz="2400" b="1" dirty="0" smtClean="0"/>
              <a:t>Ángel de la guarda</a:t>
            </a:r>
          </a:p>
          <a:p>
            <a:pPr lvl="2">
              <a:buFont typeface="Courier New" pitchFamily="49" charset="0"/>
              <a:buChar char="o"/>
            </a:pPr>
            <a:r>
              <a:rPr lang="es-ES" sz="2400" b="1" dirty="0" smtClean="0"/>
              <a:t> Acto de fe</a:t>
            </a:r>
          </a:p>
          <a:p>
            <a:pPr lvl="2">
              <a:buFont typeface="Courier New" pitchFamily="49" charset="0"/>
              <a:buChar char="o"/>
            </a:pPr>
            <a:r>
              <a:rPr lang="es-ES" sz="2400" b="1" dirty="0" smtClean="0"/>
              <a:t> Acto de esperanza</a:t>
            </a:r>
          </a:p>
          <a:p>
            <a:pPr lvl="2">
              <a:buFont typeface="Courier New" pitchFamily="49" charset="0"/>
              <a:buChar char="o"/>
            </a:pPr>
            <a:r>
              <a:rPr lang="es-ES" sz="2400" b="1" dirty="0" smtClean="0"/>
              <a:t> Acto de caridad</a:t>
            </a:r>
          </a:p>
          <a:p>
            <a:pPr lvl="2">
              <a:buFont typeface="Courier New" pitchFamily="49" charset="0"/>
              <a:buChar char="o"/>
            </a:pPr>
            <a:r>
              <a:rPr lang="es-ES" sz="2400" b="1" dirty="0" smtClean="0"/>
              <a:t> Acto de contrición</a:t>
            </a:r>
          </a:p>
          <a:p>
            <a:pPr lvl="2">
              <a:buFont typeface="Courier New" pitchFamily="49" charset="0"/>
              <a:buChar char="o"/>
            </a:pPr>
            <a:r>
              <a:rPr lang="es-ES" sz="2400" b="1" dirty="0" smtClean="0"/>
              <a:t> Bendición de la mesa</a:t>
            </a:r>
          </a:p>
          <a:p>
            <a:pPr lvl="2">
              <a:buFont typeface="Courier New" pitchFamily="49" charset="0"/>
              <a:buChar char="o"/>
            </a:pPr>
            <a:r>
              <a:rPr lang="es-ES" sz="2400" b="1" dirty="0" smtClean="0"/>
              <a:t> Via Crucis</a:t>
            </a:r>
          </a:p>
          <a:p>
            <a:pPr lvl="2">
              <a:buFont typeface="Courier New" pitchFamily="49" charset="0"/>
              <a:buChar char="o"/>
            </a:pPr>
            <a:r>
              <a:rPr lang="es-ES" sz="2400" b="1" dirty="0"/>
              <a:t> </a:t>
            </a:r>
            <a:r>
              <a:rPr lang="es-ES" sz="2400" b="1" dirty="0" smtClean="0"/>
              <a:t>Alma de Cristo</a:t>
            </a:r>
          </a:p>
          <a:p>
            <a:pPr>
              <a:buFont typeface="Courier New" pitchFamily="49" charset="0"/>
              <a:buChar char="o"/>
            </a:pPr>
            <a:r>
              <a:rPr lang="es-ES" sz="2400" b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Amén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 Rectángulo"/>
          <p:cNvSpPr/>
          <p:nvPr/>
        </p:nvSpPr>
        <p:spPr>
          <a:xfrm>
            <a:off x="539552" y="987574"/>
            <a:ext cx="8135937" cy="2862322"/>
          </a:xfrm>
          <a:prstGeom prst="rect">
            <a:avLst/>
          </a:prstGeom>
          <a:blipFill>
            <a:blip r:embed="rId2" cstate="print"/>
            <a:tile tx="0" ty="0" sx="100000" sy="100000" flip="none" algn="tl"/>
          </a:blipFill>
          <a:ln>
            <a:solidFill>
              <a:schemeClr val="tx1"/>
            </a:solidFill>
          </a:ln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6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Estructura de un tema del catecismo Testigos del Señor</a:t>
            </a:r>
            <a:endParaRPr lang="es-ES" sz="6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95288" y="195263"/>
            <a:ext cx="8229600" cy="436562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E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Estructura de cada tema</a:t>
            </a:r>
            <a:endParaRPr lang="es-ES_tradnl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18" name="2 Marcador de contenido"/>
          <p:cNvSpPr>
            <a:spLocks noGrp="1"/>
          </p:cNvSpPr>
          <p:nvPr>
            <p:ph idx="1"/>
          </p:nvPr>
        </p:nvSpPr>
        <p:spPr>
          <a:xfrm>
            <a:off x="250825" y="915566"/>
            <a:ext cx="8686800" cy="3888209"/>
          </a:xfrm>
        </p:spPr>
        <p:txBody>
          <a:bodyPr rtlCol="0">
            <a:normAutofit/>
          </a:bodyPr>
          <a:lstStyle/>
          <a:p>
            <a:pPr marL="971550" lvl="1" indent="-514350" eaLnBrk="1" fontAlgn="auto" hangingPunct="1">
              <a:spcAft>
                <a:spcPts val="0"/>
              </a:spcAft>
              <a:buFont typeface="Arial" pitchFamily="34" charset="0"/>
              <a:buAutoNum type="alphaLcParenR"/>
              <a:defRPr/>
            </a:pPr>
            <a:r>
              <a:rPr lang="es-ES" b="1" dirty="0" smtClean="0">
                <a:solidFill>
                  <a:srgbClr val="0000FF"/>
                </a:solidFill>
                <a:latin typeface="+mj-lt"/>
              </a:rPr>
              <a:t>Anuncio del tema</a:t>
            </a:r>
            <a:r>
              <a:rPr lang="es-ES" dirty="0" smtClean="0">
                <a:latin typeface="+mj-lt"/>
              </a:rPr>
              <a:t>: imagen, cita bíblica y título</a:t>
            </a:r>
          </a:p>
          <a:p>
            <a:pPr marL="971550" lvl="1" indent="-514350" eaLnBrk="1" fontAlgn="auto" hangingPunct="1">
              <a:spcAft>
                <a:spcPts val="0"/>
              </a:spcAft>
              <a:buFont typeface="Arial" pitchFamily="34" charset="0"/>
              <a:buAutoNum type="alphaLcParenR"/>
              <a:defRPr/>
            </a:pPr>
            <a:r>
              <a:rPr lang="es-ES" b="1" dirty="0" smtClean="0">
                <a:solidFill>
                  <a:srgbClr val="0000FF"/>
                </a:solidFill>
                <a:latin typeface="+mj-lt"/>
              </a:rPr>
              <a:t>Narración</a:t>
            </a:r>
            <a:r>
              <a:rPr lang="es-ES" dirty="0" smtClean="0">
                <a:latin typeface="+mj-lt"/>
              </a:rPr>
              <a:t>: Intervención de Dios en la historia</a:t>
            </a:r>
          </a:p>
          <a:p>
            <a:pPr marL="971550" lvl="1" indent="-514350" eaLnBrk="1" fontAlgn="auto" hangingPunct="1">
              <a:spcAft>
                <a:spcPts val="0"/>
              </a:spcAft>
              <a:buFont typeface="Arial" pitchFamily="34" charset="0"/>
              <a:buAutoNum type="alphaLcParenR"/>
              <a:defRPr/>
            </a:pPr>
            <a:r>
              <a:rPr lang="es-ES" b="1" dirty="0" smtClean="0">
                <a:solidFill>
                  <a:srgbClr val="0000FF"/>
                </a:solidFill>
                <a:latin typeface="+mj-lt"/>
              </a:rPr>
              <a:t>4 apartados</a:t>
            </a:r>
            <a:r>
              <a:rPr lang="es-ES" dirty="0" smtClean="0">
                <a:latin typeface="+mj-lt"/>
              </a:rPr>
              <a:t>: </a:t>
            </a:r>
          </a:p>
          <a:p>
            <a:pPr lvl="3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s-ES" sz="2400" dirty="0" smtClean="0">
                <a:latin typeface="+mj-lt"/>
              </a:rPr>
              <a:t>1. Explicación de la fe: Teología y Biblia</a:t>
            </a:r>
          </a:p>
          <a:p>
            <a:pPr lvl="3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s-ES" sz="2400" dirty="0" smtClean="0">
                <a:latin typeface="+mj-lt"/>
              </a:rPr>
              <a:t>2. Vida del cristiano</a:t>
            </a:r>
          </a:p>
          <a:p>
            <a:pPr lvl="3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s-ES" sz="2400" dirty="0" smtClean="0">
                <a:latin typeface="+mj-lt"/>
              </a:rPr>
              <a:t>3. Oración y liturgia</a:t>
            </a:r>
          </a:p>
          <a:p>
            <a:pPr lvl="3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s-ES" sz="2400" dirty="0" smtClean="0">
                <a:latin typeface="+mj-lt"/>
              </a:rPr>
              <a:t>4. Testimonio de la Iglesia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s-ES" b="1" dirty="0" smtClean="0">
                <a:solidFill>
                  <a:srgbClr val="0000FF"/>
                </a:solidFill>
                <a:latin typeface="+mj-lt"/>
              </a:rPr>
              <a:t>Cuadros explicativos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1 Imagen" descr="Tema 8_v 2013-12-17 1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0" y="0"/>
            <a:ext cx="6858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2 CuadroTexto"/>
          <p:cNvSpPr txBox="1"/>
          <p:nvPr/>
        </p:nvSpPr>
        <p:spPr>
          <a:xfrm>
            <a:off x="0" y="0"/>
            <a:ext cx="2082621" cy="9541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s-E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Estructura</a:t>
            </a:r>
          </a:p>
          <a:p>
            <a:pPr>
              <a:defRPr/>
            </a:pPr>
            <a:r>
              <a:rPr lang="es-E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 un tema</a:t>
            </a:r>
          </a:p>
        </p:txBody>
      </p:sp>
      <p:sp>
        <p:nvSpPr>
          <p:cNvPr id="4" name="3 CuadroTexto"/>
          <p:cNvSpPr txBox="1"/>
          <p:nvPr/>
        </p:nvSpPr>
        <p:spPr>
          <a:xfrm>
            <a:off x="323850" y="1437085"/>
            <a:ext cx="1544012" cy="138499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s-E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Imagen</a:t>
            </a:r>
          </a:p>
          <a:p>
            <a:pPr>
              <a:defRPr/>
            </a:pPr>
            <a:r>
              <a:rPr lang="es-E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 arte</a:t>
            </a:r>
          </a:p>
          <a:p>
            <a:pPr>
              <a:defRPr/>
            </a:pPr>
            <a:r>
              <a:rPr lang="es-E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español</a:t>
            </a:r>
          </a:p>
        </p:txBody>
      </p:sp>
      <p:sp>
        <p:nvSpPr>
          <p:cNvPr id="6" name="5 CuadroTexto"/>
          <p:cNvSpPr txBox="1"/>
          <p:nvPr/>
        </p:nvSpPr>
        <p:spPr>
          <a:xfrm>
            <a:off x="395515" y="4030267"/>
            <a:ext cx="1561646" cy="9541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s-E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Cita de</a:t>
            </a:r>
          </a:p>
          <a:p>
            <a:pPr algn="ctr">
              <a:defRPr/>
            </a:pPr>
            <a:r>
              <a:rPr lang="es-E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 Biblia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1 Imagen" descr="Tema 8_v 2013-12-17 2.jpg"/>
          <p:cNvPicPr>
            <a:picLocks noChangeAspect="1"/>
          </p:cNvPicPr>
          <p:nvPr/>
        </p:nvPicPr>
        <p:blipFill>
          <a:blip r:embed="rId2" cstate="print"/>
          <a:srcRect l="2957" t="10027" r="5544"/>
          <a:stretch>
            <a:fillRect/>
          </a:stretch>
        </p:blipFill>
        <p:spPr bwMode="auto">
          <a:xfrm>
            <a:off x="1908176" y="213123"/>
            <a:ext cx="6684963" cy="49303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2 CuadroTexto"/>
          <p:cNvSpPr txBox="1"/>
          <p:nvPr/>
        </p:nvSpPr>
        <p:spPr>
          <a:xfrm>
            <a:off x="179389" y="1437085"/>
            <a:ext cx="1863011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s-E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Narración</a:t>
            </a:r>
          </a:p>
        </p:txBody>
      </p:sp>
      <p:sp>
        <p:nvSpPr>
          <p:cNvPr id="4" name="3 CuadroTexto"/>
          <p:cNvSpPr txBox="1"/>
          <p:nvPr/>
        </p:nvSpPr>
        <p:spPr>
          <a:xfrm>
            <a:off x="7092950" y="4083844"/>
            <a:ext cx="1906588" cy="70788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s-ES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Recuadro</a:t>
            </a:r>
          </a:p>
          <a:p>
            <a:pPr algn="ctr">
              <a:defRPr/>
            </a:pPr>
            <a:r>
              <a:rPr lang="es-ES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explicativo</a:t>
            </a:r>
          </a:p>
        </p:txBody>
      </p:sp>
      <p:sp>
        <p:nvSpPr>
          <p:cNvPr id="5" name="4 CuadroTexto"/>
          <p:cNvSpPr txBox="1"/>
          <p:nvPr/>
        </p:nvSpPr>
        <p:spPr>
          <a:xfrm>
            <a:off x="1979613" y="250031"/>
            <a:ext cx="1162498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s-E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Título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2 Imagen" descr="Tema 8_v 2013-12-17 3.jpg"/>
          <p:cNvPicPr>
            <a:picLocks noChangeAspect="1"/>
          </p:cNvPicPr>
          <p:nvPr/>
        </p:nvPicPr>
        <p:blipFill>
          <a:blip r:embed="rId2" cstate="print"/>
          <a:srcRect t="6950"/>
          <a:stretch>
            <a:fillRect/>
          </a:stretch>
        </p:blipFill>
        <p:spPr bwMode="auto">
          <a:xfrm>
            <a:off x="1116013" y="0"/>
            <a:ext cx="7245350" cy="50565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2 CuadroTexto"/>
          <p:cNvSpPr txBox="1"/>
          <p:nvPr/>
        </p:nvSpPr>
        <p:spPr>
          <a:xfrm>
            <a:off x="3059113" y="2895600"/>
            <a:ext cx="2233612" cy="95410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s-E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Explicación de la fe</a:t>
            </a:r>
          </a:p>
        </p:txBody>
      </p:sp>
      <p:sp>
        <p:nvSpPr>
          <p:cNvPr id="5" name="4 CuadroTexto"/>
          <p:cNvSpPr txBox="1"/>
          <p:nvPr/>
        </p:nvSpPr>
        <p:spPr>
          <a:xfrm>
            <a:off x="1" y="1006079"/>
            <a:ext cx="1908175" cy="70788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s-ES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Recuadro</a:t>
            </a:r>
          </a:p>
          <a:p>
            <a:pPr algn="ctr">
              <a:defRPr/>
            </a:pPr>
            <a:r>
              <a:rPr lang="es-ES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explicativo</a:t>
            </a:r>
          </a:p>
        </p:txBody>
      </p:sp>
      <p:sp>
        <p:nvSpPr>
          <p:cNvPr id="6" name="5 CuadroTexto"/>
          <p:cNvSpPr txBox="1"/>
          <p:nvPr/>
        </p:nvSpPr>
        <p:spPr>
          <a:xfrm>
            <a:off x="7092950" y="1437085"/>
            <a:ext cx="1906588" cy="95410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s-E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Vida del cristiano</a:t>
            </a:r>
          </a:p>
        </p:txBody>
      </p:sp>
      <p:pic>
        <p:nvPicPr>
          <p:cNvPr id="7" name="6 Imagen" descr="Logo-Explicacion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19475" y="3868341"/>
            <a:ext cx="1543050" cy="1133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7 Imagen" descr="Logo-Vida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66039" y="28576"/>
            <a:ext cx="1622425" cy="11930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2 Imagen" descr="Tema 8_v 2013-12-17 4.jpg"/>
          <p:cNvPicPr>
            <a:picLocks noChangeAspect="1"/>
          </p:cNvPicPr>
          <p:nvPr/>
        </p:nvPicPr>
        <p:blipFill>
          <a:blip r:embed="rId2" cstate="print"/>
          <a:srcRect t="9412"/>
          <a:stretch>
            <a:fillRect/>
          </a:stretch>
        </p:blipFill>
        <p:spPr bwMode="auto">
          <a:xfrm>
            <a:off x="1476375" y="182166"/>
            <a:ext cx="7092950" cy="481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3 CuadroTexto"/>
          <p:cNvSpPr txBox="1"/>
          <p:nvPr/>
        </p:nvSpPr>
        <p:spPr>
          <a:xfrm>
            <a:off x="107950" y="1221581"/>
            <a:ext cx="1835150" cy="95410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s-E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Oración y Liturgia</a:t>
            </a:r>
          </a:p>
        </p:txBody>
      </p:sp>
      <p:sp>
        <p:nvSpPr>
          <p:cNvPr id="5" name="4 CuadroTexto"/>
          <p:cNvSpPr txBox="1"/>
          <p:nvPr/>
        </p:nvSpPr>
        <p:spPr>
          <a:xfrm>
            <a:off x="7453314" y="844154"/>
            <a:ext cx="1690687" cy="70788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s-ES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Recuadro</a:t>
            </a:r>
          </a:p>
          <a:p>
            <a:pPr algn="ctr">
              <a:defRPr/>
            </a:pPr>
            <a:r>
              <a:rPr lang="es-ES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explicativo</a:t>
            </a:r>
          </a:p>
        </p:txBody>
      </p:sp>
      <p:sp>
        <p:nvSpPr>
          <p:cNvPr id="6" name="5 CuadroTexto"/>
          <p:cNvSpPr txBox="1"/>
          <p:nvPr/>
        </p:nvSpPr>
        <p:spPr>
          <a:xfrm>
            <a:off x="1" y="3706417"/>
            <a:ext cx="2124075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s-E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Testimonio</a:t>
            </a:r>
          </a:p>
        </p:txBody>
      </p:sp>
      <p:sp>
        <p:nvSpPr>
          <p:cNvPr id="7" name="6 CuadroTexto"/>
          <p:cNvSpPr txBox="1"/>
          <p:nvPr/>
        </p:nvSpPr>
        <p:spPr>
          <a:xfrm>
            <a:off x="4427539" y="4677967"/>
            <a:ext cx="3563937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s-E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Pregunta síntesis</a:t>
            </a:r>
          </a:p>
        </p:txBody>
      </p:sp>
      <p:pic>
        <p:nvPicPr>
          <p:cNvPr id="8" name="7 Imagen" descr="Logo-Oracion-Liturgia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0"/>
            <a:ext cx="1763713" cy="12965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8 Imagen" descr="Logo-Testimonio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463404"/>
            <a:ext cx="1836738" cy="13501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9 CuadroTexto"/>
          <p:cNvSpPr txBox="1"/>
          <p:nvPr/>
        </p:nvSpPr>
        <p:spPr>
          <a:xfrm>
            <a:off x="6227763" y="3057525"/>
            <a:ext cx="1223962" cy="4001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s-ES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Testigo</a:t>
            </a:r>
          </a:p>
        </p:txBody>
      </p:sp>
      <p:sp>
        <p:nvSpPr>
          <p:cNvPr id="11" name="10 CuadroTexto"/>
          <p:cNvSpPr txBox="1"/>
          <p:nvPr/>
        </p:nvSpPr>
        <p:spPr>
          <a:xfrm>
            <a:off x="7019926" y="3813572"/>
            <a:ext cx="1223963" cy="70788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s-ES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Fórmula de fe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10" grpId="0"/>
      <p:bldP spid="11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4" name="Picture 4" descr="C:\Users\VWollstein.CEE\Desktop\Topo 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71775" y="950913"/>
            <a:ext cx="792163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7 Arco"/>
          <p:cNvSpPr/>
          <p:nvPr/>
        </p:nvSpPr>
        <p:spPr>
          <a:xfrm>
            <a:off x="6948488" y="519113"/>
            <a:ext cx="1368425" cy="973137"/>
          </a:xfrm>
          <a:prstGeom prst="arc">
            <a:avLst/>
          </a:prstGeom>
          <a:noFill/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_tradnl"/>
          </a:p>
        </p:txBody>
      </p:sp>
      <p:cxnSp>
        <p:nvCxnSpPr>
          <p:cNvPr id="9" name="8 Conector recto"/>
          <p:cNvCxnSpPr>
            <a:stCxn id="8" idx="0"/>
          </p:cNvCxnSpPr>
          <p:nvPr/>
        </p:nvCxnSpPr>
        <p:spPr>
          <a:xfrm flipH="1">
            <a:off x="1619250" y="519113"/>
            <a:ext cx="601345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10 Conector recto"/>
          <p:cNvCxnSpPr>
            <a:stCxn id="8" idx="2"/>
          </p:cNvCxnSpPr>
          <p:nvPr/>
        </p:nvCxnSpPr>
        <p:spPr>
          <a:xfrm>
            <a:off x="8316913" y="1004888"/>
            <a:ext cx="0" cy="102711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11 Imagen" descr="Guia_Catecismo_Testigos_p.jpg"/>
          <p:cNvPicPr>
            <a:picLocks noChangeAspect="1"/>
          </p:cNvPicPr>
          <p:nvPr/>
        </p:nvPicPr>
        <p:blipFill>
          <a:blip r:embed="rId3" cstate="print"/>
          <a:srcRect t="8632"/>
          <a:stretch>
            <a:fillRect/>
          </a:stretch>
        </p:blipFill>
        <p:spPr>
          <a:xfrm>
            <a:off x="1893225" y="72008"/>
            <a:ext cx="5101363" cy="4948014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Tabla"/>
          <p:cNvGraphicFramePr>
            <a:graphicFrameLocks noGrp="1"/>
          </p:cNvGraphicFramePr>
          <p:nvPr/>
        </p:nvGraphicFramePr>
        <p:xfrm>
          <a:off x="251520" y="339502"/>
          <a:ext cx="8640960" cy="4602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20480"/>
                <a:gridCol w="432048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S" sz="2800" dirty="0" smtClean="0"/>
                        <a:t>Catecismo Iglesia</a:t>
                      </a:r>
                      <a:r>
                        <a:rPr lang="es-ES" sz="2800" baseline="0" dirty="0" smtClean="0"/>
                        <a:t> Católica</a:t>
                      </a:r>
                      <a:endParaRPr lang="es-E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800" dirty="0" smtClean="0"/>
                        <a:t>Catequesis</a:t>
                      </a:r>
                      <a:r>
                        <a:rPr lang="es-ES" sz="2800" baseline="0" dirty="0" smtClean="0"/>
                        <a:t> de</a:t>
                      </a:r>
                    </a:p>
                    <a:p>
                      <a:pPr algn="ctr"/>
                      <a:r>
                        <a:rPr lang="es-ES" sz="2800" baseline="0" dirty="0" smtClean="0"/>
                        <a:t>Iniciación Cristiana</a:t>
                      </a:r>
                      <a:endParaRPr lang="es-ES" sz="28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400" dirty="0" smtClean="0"/>
                        <a:t>1ª Parte: La profesión de fe (</a:t>
                      </a:r>
                      <a:r>
                        <a:rPr lang="es-ES" sz="2400" b="1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Credo</a:t>
                      </a:r>
                      <a:r>
                        <a:rPr lang="es-ES" sz="2400" dirty="0" smtClean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400" dirty="0" smtClean="0"/>
                        <a:t>Iniciación al conocimiento de la fe (</a:t>
                      </a:r>
                      <a:r>
                        <a:rPr lang="es-ES" sz="2400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CREER</a:t>
                      </a:r>
                      <a:r>
                        <a:rPr lang="es-ES" sz="2400" dirty="0" smtClean="0"/>
                        <a:t>)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400" dirty="0" smtClean="0"/>
                        <a:t>2ª Parte: La celebración del Misterio cristiano (</a:t>
                      </a:r>
                      <a:r>
                        <a:rPr lang="es-ES" sz="2400" b="1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Liturgia</a:t>
                      </a:r>
                      <a:r>
                        <a:rPr lang="es-ES" sz="2400" dirty="0" smtClean="0"/>
                        <a:t> y </a:t>
                      </a:r>
                      <a:r>
                        <a:rPr lang="es-ES" sz="2400" b="1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Sacramentos</a:t>
                      </a:r>
                      <a:r>
                        <a:rPr lang="es-ES" sz="2400" dirty="0" smtClean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400" dirty="0" smtClean="0"/>
                        <a:t>Iniciación a la celebración de la fe (</a:t>
                      </a:r>
                      <a:r>
                        <a:rPr lang="es-ES" sz="2400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CELEBRAR</a:t>
                      </a:r>
                      <a:r>
                        <a:rPr lang="es-ES" sz="2400" dirty="0" smtClean="0"/>
                        <a:t>)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400" dirty="0" smtClean="0"/>
                        <a:t>3ª Parte: La vida en Cristo (</a:t>
                      </a:r>
                      <a:r>
                        <a:rPr lang="es-ES" sz="2400" b="1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Moral</a:t>
                      </a:r>
                      <a:r>
                        <a:rPr lang="es-ES" sz="2400" dirty="0" smtClean="0"/>
                        <a:t> y Mandamientos)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400" dirty="0" smtClean="0"/>
                        <a:t>Iniciación a la vida cristiana (</a:t>
                      </a:r>
                      <a:r>
                        <a:rPr lang="es-ES" sz="2400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AMAR</a:t>
                      </a:r>
                      <a:r>
                        <a:rPr lang="es-ES" sz="2400" dirty="0" smtClean="0"/>
                        <a:t>)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ES" sz="2400" dirty="0" smtClean="0"/>
                        <a:t>4ª Parte: La oración cristiana (</a:t>
                      </a:r>
                      <a:r>
                        <a:rPr lang="es-ES" sz="2400" b="1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Padrenuestro</a:t>
                      </a:r>
                      <a:r>
                        <a:rPr lang="es-ES" sz="2400" dirty="0" smtClean="0"/>
                        <a:t>)</a:t>
                      </a:r>
                      <a:endParaRPr lang="es-E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2400" dirty="0" smtClean="0"/>
                        <a:t>Iniciación a la oración (</a:t>
                      </a:r>
                      <a:r>
                        <a:rPr lang="es-ES" sz="2400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ORAR</a:t>
                      </a:r>
                      <a:r>
                        <a:rPr lang="es-ES" sz="2400" dirty="0" smtClean="0"/>
                        <a:t>)</a:t>
                      </a: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95288" y="263525"/>
            <a:ext cx="8229600" cy="436563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ES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 Book Rounded" pitchFamily="2" charset="0"/>
              </a:rPr>
              <a:t>¿CÓMO ES LA GUÍA?</a:t>
            </a:r>
            <a:endParaRPr lang="es-ES_tradnl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G Book Rounded" pitchFamily="2" charset="0"/>
            </a:endParaRPr>
          </a:p>
        </p:txBody>
      </p:sp>
      <p:sp>
        <p:nvSpPr>
          <p:cNvPr id="18" name="2 Marcador de contenido"/>
          <p:cNvSpPr>
            <a:spLocks noGrp="1"/>
          </p:cNvSpPr>
          <p:nvPr>
            <p:ph idx="1"/>
          </p:nvPr>
        </p:nvSpPr>
        <p:spPr>
          <a:xfrm>
            <a:off x="285750" y="842963"/>
            <a:ext cx="8858250" cy="3943350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s-ES" b="1" dirty="0">
                <a:solidFill>
                  <a:srgbClr val="004272"/>
                </a:solidFill>
                <a:latin typeface="+mj-lt"/>
              </a:rPr>
              <a:t>Su estructura: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s-ES" dirty="0" smtClean="0">
                <a:latin typeface="+mj-lt"/>
              </a:rPr>
              <a:t>*Presentación </a:t>
            </a:r>
            <a:r>
              <a:rPr lang="es-ES" dirty="0">
                <a:latin typeface="+mj-lt"/>
              </a:rPr>
              <a:t>e </a:t>
            </a:r>
            <a:r>
              <a:rPr lang="es-ES" dirty="0" smtClean="0">
                <a:latin typeface="+mj-lt"/>
              </a:rPr>
              <a:t>introducción</a:t>
            </a:r>
            <a:endParaRPr lang="es-ES" sz="1600" dirty="0" smtClean="0">
              <a:latin typeface="+mj-lt"/>
            </a:endParaRPr>
          </a:p>
          <a:p>
            <a:pPr marL="400050" lvl="1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s-ES" sz="3200" b="1" dirty="0" smtClean="0">
                <a:solidFill>
                  <a:srgbClr val="FF0000"/>
                </a:solidFill>
                <a:latin typeface="+mj-lt"/>
              </a:rPr>
              <a:t>Parte I. Para </a:t>
            </a:r>
            <a:r>
              <a:rPr lang="es-ES" sz="3200" b="1" u="sng" dirty="0" smtClean="0">
                <a:solidFill>
                  <a:srgbClr val="FF0000"/>
                </a:solidFill>
                <a:latin typeface="+mj-lt"/>
              </a:rPr>
              <a:t>comprender</a:t>
            </a:r>
            <a:r>
              <a:rPr lang="es-ES" sz="3200" b="1" dirty="0" smtClean="0">
                <a:solidFill>
                  <a:srgbClr val="FF0000"/>
                </a:solidFill>
                <a:latin typeface="+mj-lt"/>
              </a:rPr>
              <a:t> el catecismo </a:t>
            </a:r>
          </a:p>
          <a:p>
            <a:pPr marL="400050" lvl="1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s-ES" sz="3200" b="1" dirty="0" smtClean="0">
                <a:latin typeface="+mj-lt"/>
              </a:rPr>
              <a:t>pp. 11-39</a:t>
            </a:r>
            <a:endParaRPr lang="es-ES" sz="1800" b="1" dirty="0" smtClean="0">
              <a:latin typeface="+mj-lt"/>
            </a:endParaRPr>
          </a:p>
          <a:p>
            <a:pPr marL="400050" lvl="1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s-ES" sz="3200" b="1" dirty="0" smtClean="0">
                <a:solidFill>
                  <a:srgbClr val="FF0000"/>
                </a:solidFill>
                <a:latin typeface="+mj-lt"/>
              </a:rPr>
              <a:t>Parte </a:t>
            </a:r>
            <a:r>
              <a:rPr lang="es-ES" sz="3200" b="1" dirty="0">
                <a:solidFill>
                  <a:srgbClr val="FF0000"/>
                </a:solidFill>
                <a:latin typeface="+mj-lt"/>
              </a:rPr>
              <a:t>II Para </a:t>
            </a:r>
            <a:r>
              <a:rPr lang="es-ES" sz="3200" b="1" u="sng" dirty="0">
                <a:solidFill>
                  <a:srgbClr val="FF0000"/>
                </a:solidFill>
                <a:latin typeface="+mj-lt"/>
              </a:rPr>
              <a:t>trabajar</a:t>
            </a:r>
            <a:r>
              <a:rPr lang="es-ES" sz="3200" b="1" dirty="0">
                <a:solidFill>
                  <a:srgbClr val="FF0000"/>
                </a:solidFill>
                <a:latin typeface="+mj-lt"/>
              </a:rPr>
              <a:t> el </a:t>
            </a:r>
            <a:r>
              <a:rPr lang="es-ES" sz="3200" b="1" dirty="0" smtClean="0">
                <a:solidFill>
                  <a:srgbClr val="FF0000"/>
                </a:solidFill>
                <a:latin typeface="+mj-lt"/>
              </a:rPr>
              <a:t>catecismo </a:t>
            </a:r>
          </a:p>
          <a:p>
            <a:pPr marL="400050" lvl="1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s-ES" sz="3200" b="1" dirty="0" smtClean="0">
                <a:latin typeface="+mj-lt"/>
              </a:rPr>
              <a:t>pp. 41-283</a:t>
            </a:r>
          </a:p>
          <a:p>
            <a:pPr marL="400050" lvl="1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s-ES_tradnl" dirty="0" smtClean="0">
                <a:latin typeface="+mj-lt"/>
              </a:rPr>
              <a:t>*Anexos litúrgicos (pp.285-317)</a:t>
            </a:r>
            <a:endParaRPr lang="es-ES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95288" y="195263"/>
            <a:ext cx="8229600" cy="436562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ES" sz="2400" b="1" dirty="0" smtClean="0">
                <a:solidFill>
                  <a:srgbClr val="00427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¿CÓMO EXPLICA LA GUÍA EL CATECISMO?</a:t>
            </a:r>
            <a:endParaRPr lang="es-ES_tradnl" sz="2400" b="1" dirty="0">
              <a:solidFill>
                <a:srgbClr val="00427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18" name="2 Marcador de contenido"/>
          <p:cNvSpPr>
            <a:spLocks noGrp="1"/>
          </p:cNvSpPr>
          <p:nvPr>
            <p:ph idx="1"/>
          </p:nvPr>
        </p:nvSpPr>
        <p:spPr>
          <a:xfrm>
            <a:off x="250825" y="700088"/>
            <a:ext cx="8686800" cy="4103687"/>
          </a:xfrm>
        </p:spPr>
        <p:txBody>
          <a:bodyPr rtlCol="0">
            <a:normAutofit lnSpcReduction="10000"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s-ES" sz="2400" dirty="0" smtClean="0">
                <a:latin typeface="+mj-lt"/>
              </a:rPr>
              <a:t>Cada tema de la guía esta estructurado de la siguiente manera: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s-ES" sz="2400" dirty="0" smtClean="0">
                <a:latin typeface="+mj-lt"/>
              </a:rPr>
              <a:t>		</a:t>
            </a:r>
            <a:r>
              <a:rPr lang="es-ES" sz="2400" b="1" dirty="0" smtClean="0">
                <a:solidFill>
                  <a:srgbClr val="004272"/>
                </a:solidFill>
                <a:latin typeface="+mj-lt"/>
              </a:rPr>
              <a:t>1.- </a:t>
            </a:r>
            <a:r>
              <a:rPr lang="es-ES" sz="2400" b="1" u="sng" dirty="0" smtClean="0">
                <a:solidFill>
                  <a:srgbClr val="FF0000"/>
                </a:solidFill>
                <a:latin typeface="+mj-lt"/>
              </a:rPr>
              <a:t>Objetivos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s-ES" sz="2400" dirty="0" smtClean="0">
                <a:latin typeface="+mj-lt"/>
              </a:rPr>
              <a:t>		</a:t>
            </a:r>
            <a:r>
              <a:rPr lang="es-ES" sz="2400" b="1" dirty="0" smtClean="0">
                <a:solidFill>
                  <a:srgbClr val="004272"/>
                </a:solidFill>
                <a:latin typeface="+mj-lt"/>
              </a:rPr>
              <a:t>2.- </a:t>
            </a:r>
            <a:r>
              <a:rPr lang="es-ES" sz="2400" b="1" u="sng" dirty="0" smtClean="0">
                <a:solidFill>
                  <a:srgbClr val="FF0000"/>
                </a:solidFill>
                <a:latin typeface="+mj-lt"/>
              </a:rPr>
              <a:t>Comprender el tema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s-ES" sz="2400" dirty="0" smtClean="0">
                <a:latin typeface="+mj-lt"/>
              </a:rPr>
              <a:t>			- Presentación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s-ES" sz="2400" dirty="0" smtClean="0">
                <a:latin typeface="+mj-lt"/>
              </a:rPr>
              <a:t>			- Contenidos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s-ES" sz="2400" dirty="0" smtClean="0">
                <a:latin typeface="+mj-lt"/>
              </a:rPr>
              <a:t>			- Consulta y formación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s-ES" sz="2400" dirty="0" smtClean="0">
                <a:latin typeface="+mj-lt"/>
              </a:rPr>
              <a:t>		</a:t>
            </a:r>
            <a:r>
              <a:rPr lang="es-ES" sz="2400" b="1" dirty="0" smtClean="0">
                <a:solidFill>
                  <a:srgbClr val="004272"/>
                </a:solidFill>
                <a:latin typeface="+mj-lt"/>
              </a:rPr>
              <a:t>3.- </a:t>
            </a:r>
            <a:r>
              <a:rPr lang="es-ES" sz="2400" b="1" u="sng" dirty="0" smtClean="0">
                <a:solidFill>
                  <a:srgbClr val="FF0000"/>
                </a:solidFill>
                <a:latin typeface="+mj-lt"/>
              </a:rPr>
              <a:t>Ayudar al crecimiento en la vida cristiana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s-ES" sz="2400" dirty="0" smtClean="0">
                <a:latin typeface="+mj-lt"/>
              </a:rPr>
              <a:t>			- Los destinatarios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s-ES" sz="2400" dirty="0" smtClean="0">
                <a:latin typeface="+mj-lt"/>
              </a:rPr>
              <a:t>			- Ideas principales que comunicar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s-ES" sz="2400" dirty="0" smtClean="0">
                <a:latin typeface="+mj-lt"/>
              </a:rPr>
              <a:t>			- Algunas sugerencias para las sesiones</a:t>
            </a:r>
          </a:p>
        </p:txBody>
      </p:sp>
      <p:sp>
        <p:nvSpPr>
          <p:cNvPr id="4" name="3 CuadroTexto"/>
          <p:cNvSpPr txBox="1"/>
          <p:nvPr/>
        </p:nvSpPr>
        <p:spPr>
          <a:xfrm>
            <a:off x="7308304" y="2715766"/>
            <a:ext cx="17764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b="1" dirty="0" smtClean="0">
                <a:solidFill>
                  <a:srgbClr val="0000FF"/>
                </a:solidFill>
              </a:rPr>
              <a:t>10-12 años</a:t>
            </a:r>
            <a:endParaRPr lang="es-ES" sz="2400" b="1" dirty="0">
              <a:solidFill>
                <a:srgbClr val="0000FF"/>
              </a:solidFill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7308304" y="3507854"/>
            <a:ext cx="17764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b="1" dirty="0" smtClean="0">
                <a:solidFill>
                  <a:srgbClr val="0000FF"/>
                </a:solidFill>
              </a:rPr>
              <a:t>12-14 años</a:t>
            </a:r>
            <a:endParaRPr lang="es-ES" sz="2400" b="1" dirty="0">
              <a:solidFill>
                <a:srgbClr val="0000FF"/>
              </a:solidFill>
            </a:endParaRPr>
          </a:p>
        </p:txBody>
      </p:sp>
      <p:cxnSp>
        <p:nvCxnSpPr>
          <p:cNvPr id="7" name="6 Conector recto de flecha"/>
          <p:cNvCxnSpPr>
            <a:endCxn id="4" idx="1"/>
          </p:cNvCxnSpPr>
          <p:nvPr/>
        </p:nvCxnSpPr>
        <p:spPr>
          <a:xfrm flipV="1">
            <a:off x="6876256" y="2946599"/>
            <a:ext cx="432048" cy="41723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10 Conector recto de flecha"/>
          <p:cNvCxnSpPr>
            <a:endCxn id="5" idx="1"/>
          </p:cNvCxnSpPr>
          <p:nvPr/>
        </p:nvCxnSpPr>
        <p:spPr>
          <a:xfrm>
            <a:off x="6876256" y="3363838"/>
            <a:ext cx="432048" cy="37484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9 Imagen" descr="Testigos03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4572000" cy="4580328"/>
          </a:xfrm>
          <a:prstGeom prst="rect">
            <a:avLst/>
          </a:prstGeom>
        </p:spPr>
      </p:pic>
      <p:pic>
        <p:nvPicPr>
          <p:cNvPr id="12" name="11 Imagen" descr="Testigos03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56026" y="0"/>
            <a:ext cx="4587974" cy="4587974"/>
          </a:xfrm>
          <a:prstGeom prst="rect">
            <a:avLst/>
          </a:prstGeom>
        </p:spPr>
      </p:pic>
      <p:sp>
        <p:nvSpPr>
          <p:cNvPr id="13" name="12 CuadroTexto"/>
          <p:cNvSpPr txBox="1"/>
          <p:nvPr/>
        </p:nvSpPr>
        <p:spPr>
          <a:xfrm>
            <a:off x="3059832" y="0"/>
            <a:ext cx="15121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Imagen</a:t>
            </a:r>
            <a:endParaRPr lang="es-E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13 CuadroTexto"/>
          <p:cNvSpPr txBox="1"/>
          <p:nvPr/>
        </p:nvSpPr>
        <p:spPr>
          <a:xfrm>
            <a:off x="251520" y="4587974"/>
            <a:ext cx="19442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 smtClean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Cita bíblica</a:t>
            </a:r>
            <a:endParaRPr lang="es-ES" sz="2400" b="1" dirty="0">
              <a:solidFill>
                <a:srgbClr val="FF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14 CuadroTexto"/>
          <p:cNvSpPr txBox="1"/>
          <p:nvPr/>
        </p:nvSpPr>
        <p:spPr>
          <a:xfrm>
            <a:off x="4644008" y="0"/>
            <a:ext cx="1152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 smtClean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Título</a:t>
            </a:r>
            <a:endParaRPr lang="es-ES" sz="2400" b="1" dirty="0">
              <a:solidFill>
                <a:srgbClr val="FF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15 CuadroTexto"/>
          <p:cNvSpPr txBox="1"/>
          <p:nvPr/>
        </p:nvSpPr>
        <p:spPr>
          <a:xfrm>
            <a:off x="5724128" y="4443958"/>
            <a:ext cx="18722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 smtClean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Narración</a:t>
            </a:r>
            <a:endParaRPr lang="es-ES" sz="2400" b="1" dirty="0">
              <a:solidFill>
                <a:srgbClr val="FF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8 Imagen" descr="Testigos03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56026" y="0"/>
            <a:ext cx="4587974" cy="4587974"/>
          </a:xfrm>
          <a:prstGeom prst="rect">
            <a:avLst/>
          </a:prstGeom>
        </p:spPr>
      </p:pic>
      <p:pic>
        <p:nvPicPr>
          <p:cNvPr id="8" name="7 Imagen" descr="Testigos03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4587974" cy="4587974"/>
          </a:xfrm>
          <a:prstGeom prst="rect">
            <a:avLst/>
          </a:prstGeom>
        </p:spPr>
      </p:pic>
      <p:sp>
        <p:nvSpPr>
          <p:cNvPr id="14" name="13 CuadroTexto"/>
          <p:cNvSpPr txBox="1"/>
          <p:nvPr/>
        </p:nvSpPr>
        <p:spPr>
          <a:xfrm>
            <a:off x="0" y="4299942"/>
            <a:ext cx="23032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 smtClean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 Explicación de la fe</a:t>
            </a:r>
            <a:endParaRPr lang="es-ES" sz="2400" b="1" dirty="0">
              <a:solidFill>
                <a:srgbClr val="FF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2555776" y="4312503"/>
            <a:ext cx="19442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 smtClean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 Vida del</a:t>
            </a:r>
          </a:p>
          <a:p>
            <a:pPr algn="ctr"/>
            <a:r>
              <a:rPr lang="es-ES" sz="2400" b="1" dirty="0" smtClean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cristiano</a:t>
            </a:r>
            <a:endParaRPr lang="es-ES" sz="2400" b="1" dirty="0">
              <a:solidFill>
                <a:srgbClr val="FF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16 CuadroTexto"/>
          <p:cNvSpPr txBox="1"/>
          <p:nvPr/>
        </p:nvSpPr>
        <p:spPr>
          <a:xfrm>
            <a:off x="4716016" y="0"/>
            <a:ext cx="32403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 smtClean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 Oración y Liturgia</a:t>
            </a:r>
            <a:endParaRPr lang="es-ES" sz="2400" b="1" dirty="0">
              <a:solidFill>
                <a:srgbClr val="FF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17 CuadroTexto"/>
          <p:cNvSpPr txBox="1"/>
          <p:nvPr/>
        </p:nvSpPr>
        <p:spPr>
          <a:xfrm>
            <a:off x="4932040" y="4443958"/>
            <a:ext cx="40324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 smtClean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4. Testimonio de la Iglesia</a:t>
            </a:r>
            <a:endParaRPr lang="es-ES" sz="2400" b="1" dirty="0">
              <a:solidFill>
                <a:srgbClr val="FF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9" name="18 Imagen" descr="Logo-Explicacion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" y="3135928"/>
            <a:ext cx="1187623" cy="1163871"/>
          </a:xfrm>
          <a:prstGeom prst="rect">
            <a:avLst/>
          </a:prstGeom>
        </p:spPr>
      </p:pic>
      <p:pic>
        <p:nvPicPr>
          <p:cNvPr id="20" name="19 Imagen" descr="Logo-Oracion-Liturgia.jpg"/>
          <p:cNvPicPr>
            <a:picLocks noChangeAspect="1"/>
          </p:cNvPicPr>
          <p:nvPr/>
        </p:nvPicPr>
        <p:blipFill>
          <a:blip r:embed="rId5" cstate="print"/>
          <a:srcRect l="19919" t="13550" r="13686" b="11925"/>
          <a:stretch>
            <a:fillRect/>
          </a:stretch>
        </p:blipFill>
        <p:spPr>
          <a:xfrm>
            <a:off x="4211960" y="771550"/>
            <a:ext cx="720080" cy="792088"/>
          </a:xfrm>
          <a:prstGeom prst="rect">
            <a:avLst/>
          </a:prstGeom>
        </p:spPr>
      </p:pic>
      <p:pic>
        <p:nvPicPr>
          <p:cNvPr id="21" name="20 Imagen" descr="Logo-Testimonio.jpg"/>
          <p:cNvPicPr>
            <a:picLocks noChangeAspect="1"/>
          </p:cNvPicPr>
          <p:nvPr/>
        </p:nvPicPr>
        <p:blipFill>
          <a:blip r:embed="rId6" cstate="print"/>
          <a:srcRect l="16550" t="8444" r="8977" b="15563"/>
          <a:stretch>
            <a:fillRect/>
          </a:stretch>
        </p:blipFill>
        <p:spPr>
          <a:xfrm>
            <a:off x="4283968" y="2427734"/>
            <a:ext cx="648072" cy="648072"/>
          </a:xfrm>
          <a:prstGeom prst="rect">
            <a:avLst/>
          </a:prstGeom>
        </p:spPr>
      </p:pic>
      <p:pic>
        <p:nvPicPr>
          <p:cNvPr id="22" name="21 Imagen" descr="Logo-Vida.jpg"/>
          <p:cNvPicPr>
            <a:picLocks noChangeAspect="1"/>
          </p:cNvPicPr>
          <p:nvPr/>
        </p:nvPicPr>
        <p:blipFill>
          <a:blip r:embed="rId7" cstate="print"/>
          <a:srcRect l="14286" t="14577" r="14286" b="12536"/>
          <a:stretch>
            <a:fillRect/>
          </a:stretch>
        </p:blipFill>
        <p:spPr>
          <a:xfrm>
            <a:off x="3131840" y="3435846"/>
            <a:ext cx="864096" cy="8640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1" grpId="0"/>
      <p:bldP spid="17" grpId="0"/>
      <p:bldP spid="18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23 Rectángulo redondeado"/>
          <p:cNvSpPr/>
          <p:nvPr/>
        </p:nvSpPr>
        <p:spPr>
          <a:xfrm>
            <a:off x="5786438" y="3429000"/>
            <a:ext cx="3214687" cy="142875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23" name="22 Rectángulo redondeado"/>
          <p:cNvSpPr/>
          <p:nvPr/>
        </p:nvSpPr>
        <p:spPr>
          <a:xfrm>
            <a:off x="2571750" y="3429000"/>
            <a:ext cx="3071813" cy="142875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pic>
        <p:nvPicPr>
          <p:cNvPr id="20" name="19 Imagen" descr="Logo-Vida.jpg"/>
          <p:cNvPicPr>
            <a:picLocks noChangeAspect="1"/>
          </p:cNvPicPr>
          <p:nvPr/>
        </p:nvPicPr>
        <p:blipFill>
          <a:blip r:embed="rId2" cstate="print"/>
          <a:srcRect l="18687" t="17909" r="20580" b="16418"/>
          <a:stretch>
            <a:fillRect/>
          </a:stretch>
        </p:blipFill>
        <p:spPr bwMode="auto">
          <a:xfrm>
            <a:off x="2643188" y="3714750"/>
            <a:ext cx="849312" cy="785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2 Rectángulo"/>
          <p:cNvSpPr/>
          <p:nvPr/>
        </p:nvSpPr>
        <p:spPr>
          <a:xfrm>
            <a:off x="2571750" y="2000250"/>
            <a:ext cx="3857625" cy="1214438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400" b="1" dirty="0">
                <a:solidFill>
                  <a:schemeClr val="bg1"/>
                </a:solidFill>
                <a:latin typeface="+mj-lt"/>
              </a:rPr>
              <a:t>El Señor es mi luz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400" b="1" dirty="0">
                <a:solidFill>
                  <a:schemeClr val="bg1"/>
                </a:solidFill>
                <a:latin typeface="+mj-lt"/>
              </a:rPr>
              <a:t>y mi salvación (Sal 26)</a:t>
            </a:r>
          </a:p>
        </p:txBody>
      </p:sp>
      <p:sp>
        <p:nvSpPr>
          <p:cNvPr id="4" name="3 CuadroTexto"/>
          <p:cNvSpPr txBox="1"/>
          <p:nvPr/>
        </p:nvSpPr>
        <p:spPr>
          <a:xfrm>
            <a:off x="2500313" y="1285875"/>
            <a:ext cx="738187" cy="3698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Título</a:t>
            </a:r>
          </a:p>
        </p:txBody>
      </p:sp>
      <p:sp>
        <p:nvSpPr>
          <p:cNvPr id="5" name="4 CuadroTexto"/>
          <p:cNvSpPr txBox="1"/>
          <p:nvPr/>
        </p:nvSpPr>
        <p:spPr>
          <a:xfrm>
            <a:off x="6643688" y="1500188"/>
            <a:ext cx="2438400" cy="144621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Narración: </a:t>
            </a:r>
            <a:r>
              <a:rPr lang="es-ES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Kerygma</a:t>
            </a:r>
            <a:endParaRPr lang="es-ES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Jesús, Hijo de Dios,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murió en la cruz y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ha resucitado: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6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Iglesia: Cadena de Testigos</a:t>
            </a:r>
          </a:p>
        </p:txBody>
      </p:sp>
      <p:sp>
        <p:nvSpPr>
          <p:cNvPr id="6" name="5 CuadroTexto"/>
          <p:cNvSpPr txBox="1"/>
          <p:nvPr/>
        </p:nvSpPr>
        <p:spPr>
          <a:xfrm>
            <a:off x="2720975" y="357188"/>
            <a:ext cx="2176463" cy="9239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Imagen: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Cristo con los brazos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abiertos</a:t>
            </a:r>
          </a:p>
        </p:txBody>
      </p:sp>
      <p:sp>
        <p:nvSpPr>
          <p:cNvPr id="7" name="6 CuadroTexto"/>
          <p:cNvSpPr txBox="1"/>
          <p:nvPr/>
        </p:nvSpPr>
        <p:spPr>
          <a:xfrm>
            <a:off x="4994275" y="857250"/>
            <a:ext cx="1466850" cy="6461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Cita: Jn 1,4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Luz de la vida</a:t>
            </a:r>
          </a:p>
        </p:txBody>
      </p:sp>
      <p:cxnSp>
        <p:nvCxnSpPr>
          <p:cNvPr id="9" name="8 Conector recto de flecha"/>
          <p:cNvCxnSpPr/>
          <p:nvPr/>
        </p:nvCxnSpPr>
        <p:spPr>
          <a:xfrm rot="16200000" flipV="1">
            <a:off x="3496469" y="1639094"/>
            <a:ext cx="720725" cy="1587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2" name="11 Conector recto de flecha"/>
          <p:cNvCxnSpPr/>
          <p:nvPr/>
        </p:nvCxnSpPr>
        <p:spPr>
          <a:xfrm rot="16200000" flipV="1">
            <a:off x="5518150" y="1768475"/>
            <a:ext cx="395288" cy="158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3" name="12 Elipse"/>
          <p:cNvSpPr/>
          <p:nvPr/>
        </p:nvSpPr>
        <p:spPr>
          <a:xfrm>
            <a:off x="4857750" y="785813"/>
            <a:ext cx="1785938" cy="78581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14" name="13 Elipse"/>
          <p:cNvSpPr/>
          <p:nvPr/>
        </p:nvSpPr>
        <p:spPr>
          <a:xfrm>
            <a:off x="2714625" y="285750"/>
            <a:ext cx="2214563" cy="1000125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cxnSp>
        <p:nvCxnSpPr>
          <p:cNvPr id="15" name="14 Conector recto de flecha"/>
          <p:cNvCxnSpPr/>
          <p:nvPr/>
        </p:nvCxnSpPr>
        <p:spPr>
          <a:xfrm rot="5400000">
            <a:off x="2785269" y="1786732"/>
            <a:ext cx="287337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7" name="16 Conector angular"/>
          <p:cNvCxnSpPr/>
          <p:nvPr/>
        </p:nvCxnSpPr>
        <p:spPr>
          <a:xfrm flipV="1">
            <a:off x="6215063" y="1714500"/>
            <a:ext cx="428625" cy="244475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19" name="18 Imagen" descr="Logo-Explicacion.jpg"/>
          <p:cNvPicPr>
            <a:picLocks noChangeAspect="1"/>
          </p:cNvPicPr>
          <p:nvPr/>
        </p:nvPicPr>
        <p:blipFill>
          <a:blip r:embed="rId3" cstate="print"/>
          <a:srcRect l="20988" t="12500" r="18340" b="18750"/>
          <a:stretch>
            <a:fillRect/>
          </a:stretch>
        </p:blipFill>
        <p:spPr bwMode="auto">
          <a:xfrm>
            <a:off x="5867400" y="3714750"/>
            <a:ext cx="825500" cy="785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20 CuadroTexto"/>
          <p:cNvSpPr txBox="1"/>
          <p:nvPr/>
        </p:nvSpPr>
        <p:spPr>
          <a:xfrm>
            <a:off x="6684963" y="3654425"/>
            <a:ext cx="2357437" cy="8620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Explicación de la fe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6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Jesús trae la luz del cielo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6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Cristo es la luz del mundo</a:t>
            </a:r>
            <a:endParaRPr lang="es-ES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</p:txBody>
      </p:sp>
      <p:sp>
        <p:nvSpPr>
          <p:cNvPr id="22" name="21 CuadroTexto"/>
          <p:cNvSpPr txBox="1"/>
          <p:nvPr/>
        </p:nvSpPr>
        <p:spPr>
          <a:xfrm>
            <a:off x="3492500" y="3586163"/>
            <a:ext cx="2232025" cy="12001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Vida del cristiano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Por el Bautismo somos hijos de la luz.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Acrecentemos esa luz</a:t>
            </a:r>
          </a:p>
        </p:txBody>
      </p:sp>
      <p:sp>
        <p:nvSpPr>
          <p:cNvPr id="29" name="28 Rectángulo redondeado"/>
          <p:cNvSpPr/>
          <p:nvPr/>
        </p:nvSpPr>
        <p:spPr>
          <a:xfrm>
            <a:off x="214313" y="2857500"/>
            <a:ext cx="2214562" cy="2071688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31" name="30 CuadroTexto"/>
          <p:cNvSpPr txBox="1"/>
          <p:nvPr/>
        </p:nvSpPr>
        <p:spPr>
          <a:xfrm>
            <a:off x="214313" y="3790950"/>
            <a:ext cx="2214562" cy="12001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Oración y Liturgia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Vigilia – Cirio Pascual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Pidamos a Cristo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la luz</a:t>
            </a:r>
          </a:p>
        </p:txBody>
      </p:sp>
      <p:pic>
        <p:nvPicPr>
          <p:cNvPr id="32" name="31 Imagen" descr="Logo-Oracion-Liturgia.jpg"/>
          <p:cNvPicPr>
            <a:picLocks noChangeAspect="1"/>
          </p:cNvPicPr>
          <p:nvPr/>
        </p:nvPicPr>
        <p:blipFill>
          <a:blip r:embed="rId4" cstate="print"/>
          <a:srcRect l="20251" t="16524" r="18991" b="17380"/>
          <a:stretch>
            <a:fillRect/>
          </a:stretch>
        </p:blipFill>
        <p:spPr bwMode="auto">
          <a:xfrm>
            <a:off x="857250" y="2919413"/>
            <a:ext cx="1000125" cy="86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" name="32 Rectángulo redondeado"/>
          <p:cNvSpPr/>
          <p:nvPr/>
        </p:nvSpPr>
        <p:spPr>
          <a:xfrm>
            <a:off x="214313" y="571500"/>
            <a:ext cx="2214562" cy="2143125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34" name="33 CuadroTexto"/>
          <p:cNvSpPr txBox="1"/>
          <p:nvPr/>
        </p:nvSpPr>
        <p:spPr>
          <a:xfrm>
            <a:off x="214313" y="1643063"/>
            <a:ext cx="2214562" cy="9239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Testimonio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San Gregorio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Fórmula 1</a:t>
            </a:r>
          </a:p>
        </p:txBody>
      </p:sp>
      <p:pic>
        <p:nvPicPr>
          <p:cNvPr id="36" name="35 Imagen" descr="Logo-Testimonio.jpg"/>
          <p:cNvPicPr>
            <a:picLocks noChangeAspect="1"/>
          </p:cNvPicPr>
          <p:nvPr/>
        </p:nvPicPr>
        <p:blipFill>
          <a:blip r:embed="rId5" cstate="print"/>
          <a:srcRect l="19447" t="15883" r="14433" b="15292"/>
          <a:stretch>
            <a:fillRect/>
          </a:stretch>
        </p:blipFill>
        <p:spPr bwMode="auto">
          <a:xfrm>
            <a:off x="785813" y="681038"/>
            <a:ext cx="1071562" cy="81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24 CuadroTexto"/>
          <p:cNvSpPr txBox="1"/>
          <p:nvPr/>
        </p:nvSpPr>
        <p:spPr>
          <a:xfrm>
            <a:off x="250825" y="0"/>
            <a:ext cx="2947988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s-E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 Comprender el tema</a:t>
            </a:r>
            <a:endParaRPr lang="es-ES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3" grpId="0" animBg="1"/>
      <p:bldP spid="5" grpId="0"/>
      <p:bldP spid="6" grpId="0"/>
      <p:bldP spid="7" grpId="0"/>
      <p:bldP spid="13" grpId="0" animBg="1"/>
      <p:bldP spid="14" grpId="0" animBg="1"/>
      <p:bldP spid="21" grpId="0"/>
      <p:bldP spid="22" grpId="0"/>
      <p:bldP spid="29" grpId="0" animBg="1"/>
      <p:bldP spid="31" grpId="0"/>
      <p:bldP spid="33" grpId="0" animBg="1"/>
      <p:bldP spid="34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24 Rectángulo"/>
          <p:cNvSpPr/>
          <p:nvPr/>
        </p:nvSpPr>
        <p:spPr>
          <a:xfrm>
            <a:off x="250825" y="215900"/>
            <a:ext cx="8642350" cy="627063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400" b="1" dirty="0">
                <a:solidFill>
                  <a:schemeClr val="bg1"/>
                </a:solidFill>
                <a:latin typeface="+mj-lt"/>
              </a:rPr>
              <a:t>Tema 1: El Señor es mi luz y mi salvación (Sal 26)</a:t>
            </a:r>
          </a:p>
        </p:txBody>
      </p:sp>
      <p:sp>
        <p:nvSpPr>
          <p:cNvPr id="26" name="25 Rectángulo redondeado"/>
          <p:cNvSpPr/>
          <p:nvPr/>
        </p:nvSpPr>
        <p:spPr>
          <a:xfrm>
            <a:off x="611188" y="1635646"/>
            <a:ext cx="8064500" cy="3096344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000" dirty="0" smtClean="0"/>
              <a:t>-Los niños de 10 años pueden entender la </a:t>
            </a:r>
            <a:r>
              <a:rPr lang="es-ES" sz="2000" b="1" dirty="0" smtClean="0"/>
              <a:t>simbología luz-tinieblas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000" dirty="0" smtClean="0"/>
              <a:t>-Comienzan a descubrir las </a:t>
            </a:r>
            <a:r>
              <a:rPr lang="es-ES" sz="2000" b="1" dirty="0" smtClean="0"/>
              <a:t>dificultades</a:t>
            </a:r>
            <a:r>
              <a:rPr lang="es-ES" sz="2000" dirty="0" smtClean="0"/>
              <a:t> que a veces encontramos para permanecer en el camino de la luz.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000" dirty="0" smtClean="0"/>
              <a:t>-Conocen a personas que parecen haber optado por las tinieblas, pues la sociedad les presenta estos </a:t>
            </a:r>
            <a:r>
              <a:rPr lang="es-ES" sz="2000" b="1" dirty="0" smtClean="0"/>
              <a:t>modelos</a:t>
            </a:r>
            <a:r>
              <a:rPr lang="es-ES" sz="2000" dirty="0" smtClean="0"/>
              <a:t> de forma atractiva.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s-ES" sz="2000" dirty="0"/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000" dirty="0" smtClean="0"/>
              <a:t>*La catequesis de este curso debe intentar ser más </a:t>
            </a:r>
            <a:r>
              <a:rPr lang="es-ES" sz="2000" b="1" dirty="0" smtClean="0"/>
              <a:t>vivencial</a:t>
            </a:r>
            <a:r>
              <a:rPr lang="es-ES" sz="2000" dirty="0" smtClean="0"/>
              <a:t>: Proponemos presentarles a Jesús como la luz de su vida y la felicidad verdadera que anhelan</a:t>
            </a:r>
            <a:endParaRPr lang="es-ES" sz="2000" dirty="0"/>
          </a:p>
        </p:txBody>
      </p:sp>
      <p:sp>
        <p:nvSpPr>
          <p:cNvPr id="27" name="26 CuadroTexto"/>
          <p:cNvSpPr txBox="1"/>
          <p:nvPr/>
        </p:nvSpPr>
        <p:spPr>
          <a:xfrm>
            <a:off x="250825" y="1058863"/>
            <a:ext cx="2092325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s-E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 Destinatarios</a:t>
            </a:r>
            <a:endParaRPr lang="es-ES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24 Rectángulo"/>
          <p:cNvSpPr/>
          <p:nvPr/>
        </p:nvSpPr>
        <p:spPr>
          <a:xfrm>
            <a:off x="250825" y="215900"/>
            <a:ext cx="8642350" cy="627063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400" b="1" dirty="0">
                <a:solidFill>
                  <a:schemeClr val="bg1"/>
                </a:solidFill>
              </a:rPr>
              <a:t>Tema 1: </a:t>
            </a:r>
            <a:r>
              <a:rPr lang="es-ES" sz="2400" b="1" dirty="0">
                <a:solidFill>
                  <a:schemeClr val="bg1"/>
                </a:solidFill>
                <a:latin typeface="+mj-lt"/>
              </a:rPr>
              <a:t>El Señor es mi luz y mi salvación (Sal 26)</a:t>
            </a:r>
          </a:p>
        </p:txBody>
      </p:sp>
      <p:sp>
        <p:nvSpPr>
          <p:cNvPr id="27" name="26 CuadroTexto"/>
          <p:cNvSpPr txBox="1"/>
          <p:nvPr/>
        </p:nvSpPr>
        <p:spPr>
          <a:xfrm>
            <a:off x="250825" y="1058863"/>
            <a:ext cx="4443413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s-E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 Ideas principales que comunicar</a:t>
            </a:r>
            <a:endParaRPr lang="es-ES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4 Rectángulo redondeado"/>
          <p:cNvSpPr/>
          <p:nvPr/>
        </p:nvSpPr>
        <p:spPr>
          <a:xfrm>
            <a:off x="611188" y="1563638"/>
            <a:ext cx="8064500" cy="3312368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s-ES" sz="2400" dirty="0" smtClean="0"/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200" dirty="0" smtClean="0"/>
              <a:t>-Jesús ha tomado la luz del cielo y la ha traído a la tierra: la </a:t>
            </a:r>
            <a:r>
              <a:rPr lang="es-ES" sz="2200" b="1" dirty="0" smtClean="0"/>
              <a:t>luz de la verdad</a:t>
            </a:r>
            <a:r>
              <a:rPr lang="es-ES" sz="2200" dirty="0" smtClean="0"/>
              <a:t> y el </a:t>
            </a:r>
            <a:r>
              <a:rPr lang="es-ES" sz="2200" b="1" dirty="0" smtClean="0"/>
              <a:t>fuego del amor </a:t>
            </a:r>
            <a:r>
              <a:rPr lang="es-ES" sz="2200" dirty="0" smtClean="0"/>
              <a:t>que nos transforma.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200" dirty="0" smtClean="0"/>
              <a:t>-La Iglesia, portadora de la luz de Cristo, nos acompaña y </a:t>
            </a:r>
            <a:r>
              <a:rPr lang="es-ES" sz="2200" b="1" dirty="0" smtClean="0"/>
              <a:t>ayuda a vivir la fe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200" dirty="0" smtClean="0"/>
              <a:t>-Por el sacramento del Bautismo los cristianos somos </a:t>
            </a:r>
            <a:r>
              <a:rPr lang="es-ES" sz="2200" b="1" dirty="0" smtClean="0"/>
              <a:t>hijos de la luz</a:t>
            </a:r>
            <a:r>
              <a:rPr lang="es-ES" sz="2200" dirty="0" smtClean="0"/>
              <a:t>: Hemos de aprender a “vivir como hijos de la luz” (</a:t>
            </a:r>
            <a:r>
              <a:rPr lang="es-ES" sz="2200" dirty="0" err="1" smtClean="0"/>
              <a:t>Ef</a:t>
            </a:r>
            <a:r>
              <a:rPr lang="es-ES" sz="2200" dirty="0" smtClean="0"/>
              <a:t> 5,9)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200" dirty="0" smtClean="0"/>
              <a:t>-La </a:t>
            </a:r>
            <a:r>
              <a:rPr lang="es-ES" sz="2200" b="1" dirty="0" smtClean="0"/>
              <a:t>Vigilia pascual</a:t>
            </a:r>
            <a:r>
              <a:rPr lang="es-ES" sz="2200" dirty="0" smtClean="0"/>
              <a:t>, conmemoración de la Resurrección de Cristo, es la fiesta más importante del año.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s-ES" sz="20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24 Rectángulo"/>
          <p:cNvSpPr/>
          <p:nvPr/>
        </p:nvSpPr>
        <p:spPr>
          <a:xfrm>
            <a:off x="250825" y="215900"/>
            <a:ext cx="8642350" cy="555625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400" b="1" dirty="0">
                <a:solidFill>
                  <a:schemeClr val="bg1"/>
                </a:solidFill>
              </a:rPr>
              <a:t>Tema 1: </a:t>
            </a:r>
            <a:r>
              <a:rPr lang="es-ES" sz="2400" b="1" dirty="0">
                <a:solidFill>
                  <a:schemeClr val="bg1"/>
                </a:solidFill>
                <a:latin typeface="+mj-lt"/>
              </a:rPr>
              <a:t>El Señor es mi luz y mi salvación (Sal 26)</a:t>
            </a:r>
          </a:p>
        </p:txBody>
      </p:sp>
      <p:sp>
        <p:nvSpPr>
          <p:cNvPr id="26" name="25 Rectángulo redondeado"/>
          <p:cNvSpPr/>
          <p:nvPr/>
        </p:nvSpPr>
        <p:spPr>
          <a:xfrm>
            <a:off x="395536" y="1491630"/>
            <a:ext cx="3312740" cy="3240708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dirty="0" smtClean="0"/>
              <a:t>0. </a:t>
            </a:r>
            <a:r>
              <a:rPr lang="es-ES" u="sng" dirty="0" smtClean="0"/>
              <a:t>Antes de la sesión de catequesis</a:t>
            </a:r>
            <a:r>
              <a:rPr lang="es-ES" dirty="0" smtClean="0"/>
              <a:t>: El catequista debe conocer bien el tema para poder utilizar los diferentes elementos, según las necesidades del grupo y de la propia sesión. Sugerimos una lectura serena del tema teniendo delante el cuadro sinóptico del inicio.</a:t>
            </a:r>
            <a:endParaRPr lang="es-ES" dirty="0"/>
          </a:p>
        </p:txBody>
      </p:sp>
      <p:sp>
        <p:nvSpPr>
          <p:cNvPr id="27" name="26 CuadroTexto"/>
          <p:cNvSpPr txBox="1"/>
          <p:nvPr/>
        </p:nvSpPr>
        <p:spPr>
          <a:xfrm>
            <a:off x="251520" y="987574"/>
            <a:ext cx="3490913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s-E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4. Propuesta de catequesis</a:t>
            </a:r>
            <a:endParaRPr lang="es-ES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5 Imagen" descr="Tema01.png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867317" y="1635646"/>
            <a:ext cx="5144742" cy="28803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24 Rectángulo"/>
          <p:cNvSpPr/>
          <p:nvPr/>
        </p:nvSpPr>
        <p:spPr>
          <a:xfrm>
            <a:off x="250825" y="215900"/>
            <a:ext cx="8642350" cy="555625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400" b="1" dirty="0">
                <a:solidFill>
                  <a:schemeClr val="bg1"/>
                </a:solidFill>
              </a:rPr>
              <a:t>Tema 1: </a:t>
            </a:r>
            <a:r>
              <a:rPr lang="es-ES" sz="2400" b="1" dirty="0">
                <a:solidFill>
                  <a:schemeClr val="bg1"/>
                </a:solidFill>
                <a:latin typeface="+mj-lt"/>
              </a:rPr>
              <a:t>El Señor es mi luz y mi salvación (Sal 26)</a:t>
            </a:r>
          </a:p>
        </p:txBody>
      </p:sp>
      <p:sp>
        <p:nvSpPr>
          <p:cNvPr id="26" name="25 Rectángulo redondeado"/>
          <p:cNvSpPr/>
          <p:nvPr/>
        </p:nvSpPr>
        <p:spPr>
          <a:xfrm>
            <a:off x="395536" y="1275606"/>
            <a:ext cx="8352928" cy="3672408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marL="342900" indent="-342900" fontAlgn="auto">
              <a:spcBef>
                <a:spcPts val="0"/>
              </a:spcBef>
              <a:spcAft>
                <a:spcPts val="0"/>
              </a:spcAft>
              <a:buAutoNum type="arabicPeriod"/>
              <a:defRPr/>
            </a:pPr>
            <a:r>
              <a:rPr lang="es-ES" u="sng" dirty="0" smtClean="0"/>
              <a:t>Punto de partida</a:t>
            </a:r>
            <a:r>
              <a:rPr lang="es-ES" dirty="0" smtClean="0"/>
              <a:t>: Como inicio proponemos la lectura de las pp. 14 y 15 del Catecismo acerca del Lucernario de la Vigilia Pascual, introducción a toda esta 1ª parte. Sería bueno entablar un diálogo sobre sus vivencias de la Vigilia Pascual, especialmente el efecto de pasar de las tinieblas a la luz (Cristo y nosotros).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AutoNum type="arabicPeriod"/>
              <a:defRPr/>
            </a:pPr>
            <a:r>
              <a:rPr lang="es-ES" u="sng" dirty="0" smtClean="0"/>
              <a:t>Introducción</a:t>
            </a:r>
            <a:r>
              <a:rPr lang="es-ES" dirty="0" smtClean="0"/>
              <a:t>: A continuación proponemos fijarnos en la imagen del Cristo de Río de Janeiro (p.16), la cita bíblica y el título del tema para presentar la idea central del tema: Jesús, con los brazos abiertos, es nuestra luz. ¿Nos dejamos iluminar por él? ¿Está su luz en nosotros?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AutoNum type="arabicPeriod"/>
              <a:defRPr/>
            </a:pPr>
            <a:r>
              <a:rPr lang="es-ES" dirty="0" smtClean="0"/>
              <a:t>Leemos la </a:t>
            </a:r>
            <a:r>
              <a:rPr lang="es-ES" u="sng" dirty="0" smtClean="0"/>
              <a:t>narración </a:t>
            </a:r>
            <a:r>
              <a:rPr lang="es-ES" dirty="0" smtClean="0"/>
              <a:t>(p.17) que nos cuenta cómo Jesús sigue vivo y siendo luz a través de la Iglesia, que guarda desde los apóstoles el testimonio de la Resurrección. Gracias al sacramento del Bautismo los cristianos somos hijos de la luz: ¿Ha crecido esta luz en nuestro corazón o está muy débil la luz de Dios? Esta luz es esencial para poder ver el camino de la vida. </a:t>
            </a:r>
            <a:endParaRPr lang="es-ES" dirty="0"/>
          </a:p>
        </p:txBody>
      </p:sp>
      <p:sp>
        <p:nvSpPr>
          <p:cNvPr id="27" name="26 CuadroTexto"/>
          <p:cNvSpPr txBox="1"/>
          <p:nvPr/>
        </p:nvSpPr>
        <p:spPr>
          <a:xfrm>
            <a:off x="251520" y="843558"/>
            <a:ext cx="3490913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s-E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4. Propuesta de catequesis</a:t>
            </a:r>
            <a:endParaRPr lang="es-ES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24 Rectángulo"/>
          <p:cNvSpPr/>
          <p:nvPr/>
        </p:nvSpPr>
        <p:spPr>
          <a:xfrm>
            <a:off x="250825" y="215900"/>
            <a:ext cx="8642350" cy="555625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400" b="1" dirty="0">
                <a:solidFill>
                  <a:schemeClr val="bg1"/>
                </a:solidFill>
              </a:rPr>
              <a:t>Tema 1: </a:t>
            </a:r>
            <a:r>
              <a:rPr lang="es-ES" sz="2400" b="1" dirty="0">
                <a:solidFill>
                  <a:schemeClr val="bg1"/>
                </a:solidFill>
                <a:latin typeface="+mj-lt"/>
              </a:rPr>
              <a:t>El Señor es mi luz y mi salvación (Sal 26)</a:t>
            </a:r>
          </a:p>
        </p:txBody>
      </p:sp>
      <p:sp>
        <p:nvSpPr>
          <p:cNvPr id="26" name="25 Rectángulo redondeado"/>
          <p:cNvSpPr/>
          <p:nvPr/>
        </p:nvSpPr>
        <p:spPr>
          <a:xfrm>
            <a:off x="395536" y="1275606"/>
            <a:ext cx="8352928" cy="3672408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 startAt="3"/>
              <a:defRPr/>
            </a:pPr>
            <a:r>
              <a:rPr lang="es-ES" dirty="0" smtClean="0"/>
              <a:t>Los </a:t>
            </a:r>
            <a:r>
              <a:rPr lang="es-ES" u="sng" dirty="0" smtClean="0"/>
              <a:t>recuadros</a:t>
            </a:r>
            <a:r>
              <a:rPr lang="es-ES" dirty="0" smtClean="0"/>
              <a:t> “Ir a catequesis” y “Cómo llegamos a ser cristianos” pueden ayudar a hacer ver a los niños la importancia de esta nueva etapa que comienzan: La catequesis les ayudará a acrecentar la luz de Cristo en sus vidas para ser testigos del Señor.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 startAt="3"/>
              <a:defRPr/>
            </a:pPr>
            <a:r>
              <a:rPr lang="es-ES" dirty="0" smtClean="0"/>
              <a:t>Los </a:t>
            </a:r>
            <a:r>
              <a:rPr lang="es-ES" u="sng" dirty="0" smtClean="0"/>
              <a:t>cuatro apartados</a:t>
            </a:r>
            <a:r>
              <a:rPr lang="es-ES" dirty="0" smtClean="0"/>
              <a:t> profundizan en las mismas ideas:</a:t>
            </a:r>
          </a:p>
          <a:p>
            <a:pPr marL="800100" lvl="1" indent="-3429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dirty="0" smtClean="0"/>
              <a:t>1. Explicación </a:t>
            </a:r>
            <a:r>
              <a:rPr lang="es-ES" dirty="0"/>
              <a:t>de la fe</a:t>
            </a:r>
            <a:r>
              <a:rPr lang="es-ES" dirty="0" smtClean="0"/>
              <a:t>: </a:t>
            </a:r>
            <a:r>
              <a:rPr lang="es-ES" dirty="0"/>
              <a:t>Jesús trae la luz del cielo</a:t>
            </a:r>
          </a:p>
          <a:p>
            <a:pPr marL="800100" lvl="1" indent="-3429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dirty="0" smtClean="0"/>
              <a:t>2</a:t>
            </a:r>
            <a:r>
              <a:rPr lang="es-ES" dirty="0"/>
              <a:t>. Vida del </a:t>
            </a:r>
            <a:r>
              <a:rPr lang="es-ES" dirty="0" smtClean="0"/>
              <a:t>cristiano: </a:t>
            </a:r>
            <a:r>
              <a:rPr lang="es-ES" dirty="0"/>
              <a:t>El Bautismo no hace hijos de la luz</a:t>
            </a:r>
          </a:p>
          <a:p>
            <a:pPr marL="800100" lvl="1" indent="-3429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dirty="0"/>
              <a:t>3. Oración y </a:t>
            </a:r>
            <a:r>
              <a:rPr lang="es-ES" dirty="0" smtClean="0"/>
              <a:t>liturgia: </a:t>
            </a:r>
            <a:r>
              <a:rPr lang="es-ES" dirty="0"/>
              <a:t>El Cirio Pascual es signo del Resucitado</a:t>
            </a:r>
          </a:p>
          <a:p>
            <a:pPr marL="800100" lvl="1" indent="-3429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dirty="0"/>
              <a:t>4. Testimonio de la </a:t>
            </a:r>
            <a:r>
              <a:rPr lang="es-ES" dirty="0" smtClean="0"/>
              <a:t>Iglesia: La </a:t>
            </a:r>
            <a:r>
              <a:rPr lang="es-ES" dirty="0"/>
              <a:t>Iglesia comunica al mundo la luz de </a:t>
            </a:r>
            <a:r>
              <a:rPr lang="es-ES" dirty="0" smtClean="0"/>
              <a:t>Cristo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 startAt="5"/>
              <a:defRPr/>
            </a:pPr>
            <a:r>
              <a:rPr lang="es-ES" dirty="0" smtClean="0"/>
              <a:t>Proponemos una </a:t>
            </a:r>
            <a:r>
              <a:rPr lang="es-ES" u="sng" dirty="0" smtClean="0"/>
              <a:t>celebración en grupo</a:t>
            </a:r>
            <a:r>
              <a:rPr lang="es-ES" dirty="0" smtClean="0"/>
              <a:t> en torno al cirio pascual o la pila bautismal (o en la sala de catequesis) en la que cada niño renuncie a sus tinieblas y renueve su compromiso de ser luz de Cristo.</a:t>
            </a:r>
            <a:endParaRPr lang="es-ES" dirty="0"/>
          </a:p>
        </p:txBody>
      </p:sp>
      <p:sp>
        <p:nvSpPr>
          <p:cNvPr id="27" name="26 CuadroTexto"/>
          <p:cNvSpPr txBox="1"/>
          <p:nvPr/>
        </p:nvSpPr>
        <p:spPr>
          <a:xfrm>
            <a:off x="251520" y="843558"/>
            <a:ext cx="3490913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s-E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4. Propuesta de catequesis</a:t>
            </a:r>
            <a:endParaRPr lang="es-ES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323528" y="0"/>
            <a:ext cx="8569325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La Asamblea Plenaria de la Conferencia Episcopal Española encargó hace ya algún tiempo a la Subcomisión de Catequesis la renovación de sus catecismos a la luz del Catecismo de la Iglesia Católica. </a:t>
            </a:r>
          </a:p>
        </p:txBody>
      </p:sp>
      <p:sp>
        <p:nvSpPr>
          <p:cNvPr id="5" name="4 Rectángulo"/>
          <p:cNvSpPr/>
          <p:nvPr/>
        </p:nvSpPr>
        <p:spPr>
          <a:xfrm>
            <a:off x="468314" y="1006079"/>
            <a:ext cx="4391025" cy="3539430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s-E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2006</a:t>
            </a:r>
            <a:r>
              <a:rPr lang="es-ES" sz="3200" dirty="0">
                <a:latin typeface="+mn-lt"/>
                <a:cs typeface="+mn-cs"/>
              </a:rPr>
              <a:t>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s-ES" sz="32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Los primeros pasos en la </a:t>
            </a:r>
            <a:r>
              <a:rPr lang="es-ES" sz="32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fe</a:t>
            </a:r>
            <a:r>
              <a:rPr lang="es-ES" sz="3200" dirty="0" smtClean="0">
                <a:latin typeface="+mn-lt"/>
                <a:cs typeface="+mn-cs"/>
              </a:rPr>
              <a:t> </a:t>
            </a:r>
            <a:endParaRPr lang="es-ES" sz="3200" dirty="0"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s-ES" sz="3200" b="1" i="1" dirty="0">
                <a:latin typeface="+mn-lt"/>
                <a:cs typeface="+mn-cs"/>
              </a:rPr>
              <a:t>LIBRO para el </a:t>
            </a:r>
            <a:r>
              <a:rPr lang="es-ES" sz="3200" b="1" i="1" u="sng" dirty="0">
                <a:latin typeface="+mn-lt"/>
                <a:cs typeface="+mn-cs"/>
              </a:rPr>
              <a:t>despertar</a:t>
            </a:r>
            <a:r>
              <a:rPr lang="es-ES" sz="3200" b="1" i="1" dirty="0">
                <a:latin typeface="+mn-lt"/>
                <a:cs typeface="+mn-cs"/>
              </a:rPr>
              <a:t> de la fe en la familia y en la </a:t>
            </a:r>
            <a:r>
              <a:rPr lang="es-ES" sz="3200" b="1" i="1" dirty="0" smtClean="0">
                <a:latin typeface="+mn-lt"/>
                <a:cs typeface="+mn-cs"/>
              </a:rPr>
              <a:t>Parroquia</a:t>
            </a:r>
            <a:endParaRPr lang="es-ES" sz="3200" dirty="0"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s-ES" sz="3200" b="1" dirty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Niños de 0 a 6 </a:t>
            </a:r>
            <a:r>
              <a:rPr lang="es-ES" sz="3200" b="1" dirty="0" smtClean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años</a:t>
            </a:r>
            <a:r>
              <a:rPr lang="es-ES" sz="3200" dirty="0" smtClean="0">
                <a:latin typeface="+mn-lt"/>
                <a:cs typeface="+mn-cs"/>
              </a:rPr>
              <a:t> </a:t>
            </a:r>
            <a:endParaRPr lang="es-ES" sz="3200" dirty="0">
              <a:latin typeface="+mn-lt"/>
              <a:cs typeface="+mn-cs"/>
            </a:endParaRPr>
          </a:p>
        </p:txBody>
      </p:sp>
      <p:pic>
        <p:nvPicPr>
          <p:cNvPr id="2052" name="5 Imagen" descr="Los primeros pasos en la fe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32364" y="843559"/>
            <a:ext cx="3989387" cy="3888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6 Imagen" descr="Portada_Catecismo_g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7901" y="843558"/>
            <a:ext cx="4176713" cy="3960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3 Rectángulo"/>
          <p:cNvSpPr/>
          <p:nvPr/>
        </p:nvSpPr>
        <p:spPr>
          <a:xfrm>
            <a:off x="323851" y="141685"/>
            <a:ext cx="8569325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La Asamblea Plenaria de la Conferencia Episcopal Española encargó hace ya algún tiempo a la Subcomisión de Catequesis la renovación de sus catecismos a la luz del Catecismo de la Iglesia Católica. </a:t>
            </a:r>
          </a:p>
        </p:txBody>
      </p:sp>
      <p:sp>
        <p:nvSpPr>
          <p:cNvPr id="5" name="4 Rectángulo"/>
          <p:cNvSpPr/>
          <p:nvPr/>
        </p:nvSpPr>
        <p:spPr>
          <a:xfrm>
            <a:off x="468314" y="1347614"/>
            <a:ext cx="4103687" cy="3539430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s-E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2008</a:t>
            </a:r>
            <a:r>
              <a:rPr lang="es-ES" sz="3200" dirty="0">
                <a:latin typeface="+mn-lt"/>
                <a:cs typeface="+mn-cs"/>
              </a:rPr>
              <a:t>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s-ES" sz="32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Jesús es el </a:t>
            </a:r>
            <a:r>
              <a:rPr lang="es-ES" sz="32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Señor</a:t>
            </a:r>
            <a:endParaRPr lang="es-ES" sz="3200" dirty="0"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s-ES" sz="3200" b="1" i="1" dirty="0"/>
              <a:t>CATECISMO para la </a:t>
            </a:r>
            <a:r>
              <a:rPr lang="es-ES" sz="3200" b="1" i="1" u="sng" dirty="0"/>
              <a:t>iniciación</a:t>
            </a:r>
            <a:r>
              <a:rPr lang="es-ES" sz="3200" b="1" i="1" dirty="0"/>
              <a:t> sacramental</a:t>
            </a:r>
            <a:endParaRPr lang="es-ES" sz="3200" b="1" dirty="0"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s-ES" sz="3200" b="1" dirty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Niños entre 6 y 10 años</a:t>
            </a:r>
            <a:endParaRPr lang="es-ES" sz="3200" dirty="0">
              <a:latin typeface="+mn-lt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179513" y="141685"/>
            <a:ext cx="871366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La Asamblea Plenaria de la Conferencia Episcopal Española encargó hace ya algún tiempo a la Subcomisión de Catequesis la renovación de sus catecismos a la luz del Catecismo de la Iglesia Católica. </a:t>
            </a:r>
          </a:p>
        </p:txBody>
      </p:sp>
      <p:sp>
        <p:nvSpPr>
          <p:cNvPr id="5" name="4 Rectángulo"/>
          <p:cNvSpPr/>
          <p:nvPr/>
        </p:nvSpPr>
        <p:spPr>
          <a:xfrm>
            <a:off x="468314" y="1336576"/>
            <a:ext cx="3959225" cy="3539430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s-E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2014</a:t>
            </a:r>
            <a:r>
              <a:rPr lang="es-ES" sz="3200" b="1" dirty="0">
                <a:latin typeface="+mn-lt"/>
                <a:cs typeface="+mn-cs"/>
              </a:rPr>
              <a:t>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s-ES" sz="32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Testigos del Señor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s-ES" sz="3200" b="1" i="1" dirty="0"/>
              <a:t>CATECISMO para el </a:t>
            </a:r>
            <a:r>
              <a:rPr lang="es-ES" sz="3200" b="1" i="1" u="sng" dirty="0"/>
              <a:t>crecimiento</a:t>
            </a:r>
            <a:r>
              <a:rPr lang="es-ES" sz="3200" b="1" i="1" dirty="0"/>
              <a:t> y la primera </a:t>
            </a:r>
            <a:r>
              <a:rPr lang="es-ES" sz="3200" b="1" i="1" u="sng" dirty="0"/>
              <a:t>síntesis</a:t>
            </a:r>
            <a:r>
              <a:rPr lang="es-ES" sz="3200" b="1" i="1" dirty="0"/>
              <a:t> de la fe</a:t>
            </a:r>
            <a:endParaRPr lang="es-ES" sz="32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s-ES" sz="3200" b="1" dirty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Entre 10 y 14 años</a:t>
            </a:r>
            <a:endParaRPr lang="es-ES" sz="3200" b="1" dirty="0">
              <a:latin typeface="+mn-lt"/>
              <a:cs typeface="+mn-cs"/>
            </a:endParaRPr>
          </a:p>
        </p:txBody>
      </p:sp>
      <p:pic>
        <p:nvPicPr>
          <p:cNvPr id="4100" name="7 Imagen" descr="portada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4008" y="915566"/>
            <a:ext cx="4299379" cy="4032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2125</TotalTime>
  <Words>2583</Words>
  <Application>Microsoft Office PowerPoint</Application>
  <PresentationFormat>Presentación en pantalla (16:9)</PresentationFormat>
  <Paragraphs>432</Paragraphs>
  <Slides>69</Slides>
  <Notes>1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69</vt:i4>
      </vt:variant>
    </vt:vector>
  </HeadingPairs>
  <TitlesOfParts>
    <vt:vector size="70" baseType="lpstr"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Estructura de cada tema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¿CÓMO ES LA GUÍA?</vt:lpstr>
      <vt:lpstr>¿CÓMO EXPLICA LA GUÍA EL CATECISMO?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INFINITUM</dc:creator>
  <cp:lastModifiedBy>BachiAndrés</cp:lastModifiedBy>
  <cp:revision>109</cp:revision>
  <dcterms:created xsi:type="dcterms:W3CDTF">2014-05-04T22:20:03Z</dcterms:created>
  <dcterms:modified xsi:type="dcterms:W3CDTF">2014-10-31T10:37:49Z</dcterms:modified>
</cp:coreProperties>
</file>